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80" r:id="rId2"/>
    <p:sldId id="279" r:id="rId3"/>
    <p:sldId id="285" r:id="rId4"/>
    <p:sldId id="277" r:id="rId5"/>
    <p:sldId id="276" r:id="rId6"/>
    <p:sldId id="283" r:id="rId7"/>
    <p:sldId id="256" r:id="rId8"/>
    <p:sldId id="278" r:id="rId9"/>
    <p:sldId id="284" r:id="rId10"/>
    <p:sldId id="282" r:id="rId11"/>
    <p:sldId id="281" r:id="rId12"/>
    <p:sldId id="287" r:id="rId13"/>
    <p:sldId id="302" r:id="rId14"/>
    <p:sldId id="288" r:id="rId15"/>
    <p:sldId id="303" r:id="rId1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47"/>
    <p:restoredTop sz="92062"/>
  </p:normalViewPr>
  <p:slideViewPr>
    <p:cSldViewPr snapToGrid="0">
      <p:cViewPr varScale="1">
        <p:scale>
          <a:sx n="81" d="100"/>
          <a:sy n="81" d="100"/>
        </p:scale>
        <p:origin x="-13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EB3234-9131-4052-B057-46CA81C96112}" type="doc">
      <dgm:prSet loTypeId="urn:microsoft.com/office/officeart/2005/8/layout/chevron1" loCatId="process" qsTypeId="urn:microsoft.com/office/officeart/2005/8/quickstyle/3d1" qsCatId="3D" csTypeId="urn:microsoft.com/office/officeart/2005/8/colors/colorful4" csCatId="colorful" phldr="1"/>
      <dgm:spPr/>
    </dgm:pt>
    <dgm:pt modelId="{F9ADC689-DC05-49AC-B1EB-B1C70965AC35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MX" sz="2000" dirty="0" smtClean="0"/>
            <a:t>Optativa II (Certificación en Protección </a:t>
          </a:r>
        </a:p>
        <a:p>
          <a:r>
            <a:rPr lang="es-MX" sz="2000" dirty="0" smtClean="0"/>
            <a:t>Civil)</a:t>
          </a:r>
          <a:endParaRPr lang="es-MX" sz="2000" dirty="0"/>
        </a:p>
      </dgm:t>
    </dgm:pt>
    <dgm:pt modelId="{782C024E-B3B1-418E-8A56-40D5C732A8E5}" type="parTrans" cxnId="{38D60AFD-C9A0-4B5B-9902-6BD8F5AFA2D5}">
      <dgm:prSet/>
      <dgm:spPr/>
      <dgm:t>
        <a:bodyPr/>
        <a:lstStyle/>
        <a:p>
          <a:endParaRPr lang="es-MX" sz="2000"/>
        </a:p>
      </dgm:t>
    </dgm:pt>
    <dgm:pt modelId="{12A8C453-FF66-4E8A-937E-AEC447F3C01A}" type="sibTrans" cxnId="{38D60AFD-C9A0-4B5B-9902-6BD8F5AFA2D5}">
      <dgm:prSet/>
      <dgm:spPr/>
      <dgm:t>
        <a:bodyPr/>
        <a:lstStyle/>
        <a:p>
          <a:endParaRPr lang="es-MX" sz="2000"/>
        </a:p>
      </dgm:t>
    </dgm:pt>
    <dgm:pt modelId="{4570DA37-144A-4C02-B351-76B3F2E9808B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MX" sz="2000" dirty="0" smtClean="0"/>
            <a:t>Optativa III (TWI, Entrenamiento dentro de la industria)</a:t>
          </a:r>
          <a:endParaRPr lang="es-MX" sz="2000" dirty="0"/>
        </a:p>
      </dgm:t>
    </dgm:pt>
    <dgm:pt modelId="{764700D5-EBBD-4B0B-A5F8-2D0F5CA594EF}" type="parTrans" cxnId="{93AE22BA-FDD6-491F-ACD1-7E3031C240AC}">
      <dgm:prSet/>
      <dgm:spPr/>
      <dgm:t>
        <a:bodyPr/>
        <a:lstStyle/>
        <a:p>
          <a:endParaRPr lang="es-MX" sz="2000"/>
        </a:p>
      </dgm:t>
    </dgm:pt>
    <dgm:pt modelId="{D5284291-54F5-4590-BD4C-3677D52985B6}" type="sibTrans" cxnId="{93AE22BA-FDD6-491F-ACD1-7E3031C240AC}">
      <dgm:prSet/>
      <dgm:spPr/>
      <dgm:t>
        <a:bodyPr/>
        <a:lstStyle/>
        <a:p>
          <a:endParaRPr lang="es-MX" sz="2000"/>
        </a:p>
      </dgm:t>
    </dgm:pt>
    <dgm:pt modelId="{7C3BE7FB-2C12-45A8-A95F-E7B856595B40}" type="pres">
      <dgm:prSet presAssocID="{3CEB3234-9131-4052-B057-46CA81C96112}" presName="Name0" presStyleCnt="0">
        <dgm:presLayoutVars>
          <dgm:dir/>
          <dgm:animLvl val="lvl"/>
          <dgm:resizeHandles val="exact"/>
        </dgm:presLayoutVars>
      </dgm:prSet>
      <dgm:spPr/>
    </dgm:pt>
    <dgm:pt modelId="{7B2C2C57-0972-4079-9210-992DE98C0BC2}" type="pres">
      <dgm:prSet presAssocID="{F9ADC689-DC05-49AC-B1EB-B1C70965AC35}" presName="parTxOnly" presStyleLbl="node1" presStyleIdx="0" presStyleCnt="2" custScaleY="1196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F2894C5-966B-4C2A-B506-2B048E133B3B}" type="pres">
      <dgm:prSet presAssocID="{12A8C453-FF66-4E8A-937E-AEC447F3C01A}" presName="parTxOnlySpace" presStyleCnt="0"/>
      <dgm:spPr/>
    </dgm:pt>
    <dgm:pt modelId="{4DA5F1E6-262C-490A-B6BB-2D9B33A7364E}" type="pres">
      <dgm:prSet presAssocID="{4570DA37-144A-4C02-B351-76B3F2E9808B}" presName="parTxOnly" presStyleLbl="node1" presStyleIdx="1" presStyleCnt="2" custScaleX="111360" custScaleY="1196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8D60AFD-C9A0-4B5B-9902-6BD8F5AFA2D5}" srcId="{3CEB3234-9131-4052-B057-46CA81C96112}" destId="{F9ADC689-DC05-49AC-B1EB-B1C70965AC35}" srcOrd="0" destOrd="0" parTransId="{782C024E-B3B1-418E-8A56-40D5C732A8E5}" sibTransId="{12A8C453-FF66-4E8A-937E-AEC447F3C01A}"/>
    <dgm:cxn modelId="{A93616E6-DDE8-194A-B8AC-667FBA4F97D5}" type="presOf" srcId="{3CEB3234-9131-4052-B057-46CA81C96112}" destId="{7C3BE7FB-2C12-45A8-A95F-E7B856595B40}" srcOrd="0" destOrd="0" presId="urn:microsoft.com/office/officeart/2005/8/layout/chevron1"/>
    <dgm:cxn modelId="{D829F8E0-6657-0F46-BA5E-3CBD86EE378B}" type="presOf" srcId="{4570DA37-144A-4C02-B351-76B3F2E9808B}" destId="{4DA5F1E6-262C-490A-B6BB-2D9B33A7364E}" srcOrd="0" destOrd="0" presId="urn:microsoft.com/office/officeart/2005/8/layout/chevron1"/>
    <dgm:cxn modelId="{3956F8DA-AD87-BC40-B6DD-B593FF763791}" type="presOf" srcId="{F9ADC689-DC05-49AC-B1EB-B1C70965AC35}" destId="{7B2C2C57-0972-4079-9210-992DE98C0BC2}" srcOrd="0" destOrd="0" presId="urn:microsoft.com/office/officeart/2005/8/layout/chevron1"/>
    <dgm:cxn modelId="{93AE22BA-FDD6-491F-ACD1-7E3031C240AC}" srcId="{3CEB3234-9131-4052-B057-46CA81C96112}" destId="{4570DA37-144A-4C02-B351-76B3F2E9808B}" srcOrd="1" destOrd="0" parTransId="{764700D5-EBBD-4B0B-A5F8-2D0F5CA594EF}" sibTransId="{D5284291-54F5-4590-BD4C-3677D52985B6}"/>
    <dgm:cxn modelId="{6E4201F1-6860-0749-A51F-A13987C0C956}" type="presParOf" srcId="{7C3BE7FB-2C12-45A8-A95F-E7B856595B40}" destId="{7B2C2C57-0972-4079-9210-992DE98C0BC2}" srcOrd="0" destOrd="0" presId="urn:microsoft.com/office/officeart/2005/8/layout/chevron1"/>
    <dgm:cxn modelId="{D714577E-1FBD-8743-9362-5F81311B64CC}" type="presParOf" srcId="{7C3BE7FB-2C12-45A8-A95F-E7B856595B40}" destId="{AF2894C5-966B-4C2A-B506-2B048E133B3B}" srcOrd="1" destOrd="0" presId="urn:microsoft.com/office/officeart/2005/8/layout/chevron1"/>
    <dgm:cxn modelId="{3A2D0EC2-C837-A646-A91D-91C2C82F0A90}" type="presParOf" srcId="{7C3BE7FB-2C12-45A8-A95F-E7B856595B40}" destId="{4DA5F1E6-262C-490A-B6BB-2D9B33A7364E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EB3234-9131-4052-B057-46CA81C96112}" type="doc">
      <dgm:prSet loTypeId="urn:microsoft.com/office/officeart/2005/8/layout/chevron1" loCatId="process" qsTypeId="urn:microsoft.com/office/officeart/2005/8/quickstyle/3d1" qsCatId="3D" csTypeId="urn:microsoft.com/office/officeart/2005/8/colors/colorful4" csCatId="colorful" phldr="1"/>
      <dgm:spPr/>
    </dgm:pt>
    <dgm:pt modelId="{DCDB47E4-57CC-4F80-8953-F1456F28B081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MX" sz="2000" dirty="0" smtClean="0"/>
            <a:t>Optativa IV (Certificación</a:t>
          </a:r>
        </a:p>
        <a:p>
          <a:r>
            <a:rPr lang="es-MX" sz="2000" dirty="0" smtClean="0"/>
            <a:t>Ergonomía)</a:t>
          </a:r>
          <a:endParaRPr lang="es-MX" sz="2000" dirty="0"/>
        </a:p>
      </dgm:t>
    </dgm:pt>
    <dgm:pt modelId="{94D5FD05-C393-4FFC-B497-11AFA28F796B}" type="parTrans" cxnId="{7BD3B9E7-D3D0-421F-8A9A-94EA64968E7B}">
      <dgm:prSet/>
      <dgm:spPr/>
      <dgm:t>
        <a:bodyPr/>
        <a:lstStyle/>
        <a:p>
          <a:endParaRPr lang="es-MX" sz="2000"/>
        </a:p>
      </dgm:t>
    </dgm:pt>
    <dgm:pt modelId="{4F9F9183-4F24-4D18-83CB-CA26235D7B6B}" type="sibTrans" cxnId="{7BD3B9E7-D3D0-421F-8A9A-94EA64968E7B}">
      <dgm:prSet/>
      <dgm:spPr/>
      <dgm:t>
        <a:bodyPr/>
        <a:lstStyle/>
        <a:p>
          <a:endParaRPr lang="es-MX" sz="2000"/>
        </a:p>
      </dgm:t>
    </dgm:pt>
    <dgm:pt modelId="{F9ADC689-DC05-49AC-B1EB-B1C70965AC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MX" sz="2000" dirty="0" smtClean="0"/>
            <a:t>Optativa V (Certificación Lean Six Sigma, Green Belt)</a:t>
          </a:r>
          <a:endParaRPr lang="es-MX" sz="2000" dirty="0"/>
        </a:p>
      </dgm:t>
    </dgm:pt>
    <dgm:pt modelId="{782C024E-B3B1-418E-8A56-40D5C732A8E5}" type="parTrans" cxnId="{38D60AFD-C9A0-4B5B-9902-6BD8F5AFA2D5}">
      <dgm:prSet/>
      <dgm:spPr/>
      <dgm:t>
        <a:bodyPr/>
        <a:lstStyle/>
        <a:p>
          <a:endParaRPr lang="es-MX" sz="2000"/>
        </a:p>
      </dgm:t>
    </dgm:pt>
    <dgm:pt modelId="{12A8C453-FF66-4E8A-937E-AEC447F3C01A}" type="sibTrans" cxnId="{38D60AFD-C9A0-4B5B-9902-6BD8F5AFA2D5}">
      <dgm:prSet/>
      <dgm:spPr/>
      <dgm:t>
        <a:bodyPr/>
        <a:lstStyle/>
        <a:p>
          <a:endParaRPr lang="es-MX" sz="2000"/>
        </a:p>
      </dgm:t>
    </dgm:pt>
    <dgm:pt modelId="{7C3BE7FB-2C12-45A8-A95F-E7B856595B40}" type="pres">
      <dgm:prSet presAssocID="{3CEB3234-9131-4052-B057-46CA81C96112}" presName="Name0" presStyleCnt="0">
        <dgm:presLayoutVars>
          <dgm:dir/>
          <dgm:animLvl val="lvl"/>
          <dgm:resizeHandles val="exact"/>
        </dgm:presLayoutVars>
      </dgm:prSet>
      <dgm:spPr/>
    </dgm:pt>
    <dgm:pt modelId="{E408AF22-A464-4B46-9EFF-9D01980E3CB6}" type="pres">
      <dgm:prSet presAssocID="{DCDB47E4-57CC-4F80-8953-F1456F28B081}" presName="parTxOnly" presStyleLbl="node1" presStyleIdx="0" presStyleCnt="2" custScaleY="1196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08A4D67-45F9-4F07-9DD2-C45BE085A37C}" type="pres">
      <dgm:prSet presAssocID="{4F9F9183-4F24-4D18-83CB-CA26235D7B6B}" presName="parTxOnlySpace" presStyleCnt="0"/>
      <dgm:spPr/>
    </dgm:pt>
    <dgm:pt modelId="{7B2C2C57-0972-4079-9210-992DE98C0BC2}" type="pres">
      <dgm:prSet presAssocID="{F9ADC689-DC05-49AC-B1EB-B1C70965AC35}" presName="parTxOnly" presStyleLbl="node1" presStyleIdx="1" presStyleCnt="2" custScaleY="1196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8D60AFD-C9A0-4B5B-9902-6BD8F5AFA2D5}" srcId="{3CEB3234-9131-4052-B057-46CA81C96112}" destId="{F9ADC689-DC05-49AC-B1EB-B1C70965AC35}" srcOrd="1" destOrd="0" parTransId="{782C024E-B3B1-418E-8A56-40D5C732A8E5}" sibTransId="{12A8C453-FF66-4E8A-937E-AEC447F3C01A}"/>
    <dgm:cxn modelId="{03A53C71-71EB-D342-8572-59783F00487E}" type="presOf" srcId="{3CEB3234-9131-4052-B057-46CA81C96112}" destId="{7C3BE7FB-2C12-45A8-A95F-E7B856595B40}" srcOrd="0" destOrd="0" presId="urn:microsoft.com/office/officeart/2005/8/layout/chevron1"/>
    <dgm:cxn modelId="{7BD3B9E7-D3D0-421F-8A9A-94EA64968E7B}" srcId="{3CEB3234-9131-4052-B057-46CA81C96112}" destId="{DCDB47E4-57CC-4F80-8953-F1456F28B081}" srcOrd="0" destOrd="0" parTransId="{94D5FD05-C393-4FFC-B497-11AFA28F796B}" sibTransId="{4F9F9183-4F24-4D18-83CB-CA26235D7B6B}"/>
    <dgm:cxn modelId="{6BDA5BBD-C892-3145-B0AA-FF808E8A39A2}" type="presOf" srcId="{F9ADC689-DC05-49AC-B1EB-B1C70965AC35}" destId="{7B2C2C57-0972-4079-9210-992DE98C0BC2}" srcOrd="0" destOrd="0" presId="urn:microsoft.com/office/officeart/2005/8/layout/chevron1"/>
    <dgm:cxn modelId="{4F05A607-975B-1141-BBB8-EEF53C32EF75}" type="presOf" srcId="{DCDB47E4-57CC-4F80-8953-F1456F28B081}" destId="{E408AF22-A464-4B46-9EFF-9D01980E3CB6}" srcOrd="0" destOrd="0" presId="urn:microsoft.com/office/officeart/2005/8/layout/chevron1"/>
    <dgm:cxn modelId="{17E6026E-475B-5846-9177-B548DE12AFB8}" type="presParOf" srcId="{7C3BE7FB-2C12-45A8-A95F-E7B856595B40}" destId="{E408AF22-A464-4B46-9EFF-9D01980E3CB6}" srcOrd="0" destOrd="0" presId="urn:microsoft.com/office/officeart/2005/8/layout/chevron1"/>
    <dgm:cxn modelId="{D9C6C430-B7AB-1348-A03B-D900C01ABF7F}" type="presParOf" srcId="{7C3BE7FB-2C12-45A8-A95F-E7B856595B40}" destId="{D08A4D67-45F9-4F07-9DD2-C45BE085A37C}" srcOrd="1" destOrd="0" presId="urn:microsoft.com/office/officeart/2005/8/layout/chevron1"/>
    <dgm:cxn modelId="{60E4C433-3E28-7E4F-9EB0-69B2B8019252}" type="presParOf" srcId="{7C3BE7FB-2C12-45A8-A95F-E7B856595B40}" destId="{7B2C2C57-0972-4079-9210-992DE98C0BC2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EB3234-9131-4052-B057-46CA81C96112}" type="doc">
      <dgm:prSet loTypeId="urn:microsoft.com/office/officeart/2005/8/layout/chevron1" loCatId="process" qsTypeId="urn:microsoft.com/office/officeart/2005/8/quickstyle/3d1" qsCatId="3D" csTypeId="urn:microsoft.com/office/officeart/2005/8/colors/colorful5" csCatId="colorful" phldr="1"/>
      <dgm:spPr/>
    </dgm:pt>
    <dgm:pt modelId="{F9ADC689-DC05-49AC-B1EB-B1C70965AC35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MX" sz="2000" dirty="0" smtClean="0"/>
            <a:t>Optativa I (Certificación Seguridad y Salud Ocupacional)</a:t>
          </a:r>
          <a:endParaRPr lang="es-MX" sz="2000" dirty="0"/>
        </a:p>
      </dgm:t>
    </dgm:pt>
    <dgm:pt modelId="{782C024E-B3B1-418E-8A56-40D5C732A8E5}" type="parTrans" cxnId="{38D60AFD-C9A0-4B5B-9902-6BD8F5AFA2D5}">
      <dgm:prSet/>
      <dgm:spPr/>
      <dgm:t>
        <a:bodyPr/>
        <a:lstStyle/>
        <a:p>
          <a:endParaRPr lang="es-MX" sz="2000"/>
        </a:p>
      </dgm:t>
    </dgm:pt>
    <dgm:pt modelId="{12A8C453-FF66-4E8A-937E-AEC447F3C01A}" type="sibTrans" cxnId="{38D60AFD-C9A0-4B5B-9902-6BD8F5AFA2D5}">
      <dgm:prSet/>
      <dgm:spPr/>
      <dgm:t>
        <a:bodyPr/>
        <a:lstStyle/>
        <a:p>
          <a:endParaRPr lang="es-MX" sz="2000"/>
        </a:p>
      </dgm:t>
    </dgm:pt>
    <dgm:pt modelId="{7C3BE7FB-2C12-45A8-A95F-E7B856595B40}" type="pres">
      <dgm:prSet presAssocID="{3CEB3234-9131-4052-B057-46CA81C96112}" presName="Name0" presStyleCnt="0">
        <dgm:presLayoutVars>
          <dgm:dir/>
          <dgm:animLvl val="lvl"/>
          <dgm:resizeHandles val="exact"/>
        </dgm:presLayoutVars>
      </dgm:prSet>
      <dgm:spPr/>
    </dgm:pt>
    <dgm:pt modelId="{7B2C2C57-0972-4079-9210-992DE98C0BC2}" type="pres">
      <dgm:prSet presAssocID="{F9ADC689-DC05-49AC-B1EB-B1C70965AC35}" presName="parTxOnly" presStyleLbl="node1" presStyleIdx="0" presStyleCnt="1" custScaleY="1196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8D60AFD-C9A0-4B5B-9902-6BD8F5AFA2D5}" srcId="{3CEB3234-9131-4052-B057-46CA81C96112}" destId="{F9ADC689-DC05-49AC-B1EB-B1C70965AC35}" srcOrd="0" destOrd="0" parTransId="{782C024E-B3B1-418E-8A56-40D5C732A8E5}" sibTransId="{12A8C453-FF66-4E8A-937E-AEC447F3C01A}"/>
    <dgm:cxn modelId="{4E14CA9F-EEFD-0B4E-A514-DAD989C37506}" type="presOf" srcId="{F9ADC689-DC05-49AC-B1EB-B1C70965AC35}" destId="{7B2C2C57-0972-4079-9210-992DE98C0BC2}" srcOrd="0" destOrd="0" presId="urn:microsoft.com/office/officeart/2005/8/layout/chevron1"/>
    <dgm:cxn modelId="{8FCF4159-0DFD-F34B-B323-B06568ED7E15}" type="presOf" srcId="{3CEB3234-9131-4052-B057-46CA81C96112}" destId="{7C3BE7FB-2C12-45A8-A95F-E7B856595B40}" srcOrd="0" destOrd="0" presId="urn:microsoft.com/office/officeart/2005/8/layout/chevron1"/>
    <dgm:cxn modelId="{59BE00DF-0416-5D4A-AE79-2F28C617269A}" type="presParOf" srcId="{7C3BE7FB-2C12-45A8-A95F-E7B856595B40}" destId="{7B2C2C57-0972-4079-9210-992DE98C0BC2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2C2C57-0972-4079-9210-992DE98C0BC2}">
      <dsp:nvSpPr>
        <dsp:cNvPr id="0" name=""/>
        <dsp:cNvSpPr/>
      </dsp:nvSpPr>
      <dsp:spPr>
        <a:xfrm>
          <a:off x="293" y="1158892"/>
          <a:ext cx="3534133" cy="1692044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Optativa II (Certificación en Protección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Civil)</a:t>
          </a:r>
          <a:endParaRPr lang="es-MX" sz="2000" kern="1200" dirty="0"/>
        </a:p>
      </dsp:txBody>
      <dsp:txXfrm>
        <a:off x="846315" y="1158892"/>
        <a:ext cx="1842089" cy="1692044"/>
      </dsp:txXfrm>
    </dsp:sp>
    <dsp:sp modelId="{4DA5F1E6-262C-490A-B6BB-2D9B33A7364E}">
      <dsp:nvSpPr>
        <dsp:cNvPr id="0" name=""/>
        <dsp:cNvSpPr/>
      </dsp:nvSpPr>
      <dsp:spPr>
        <a:xfrm>
          <a:off x="3181013" y="1158892"/>
          <a:ext cx="3935611" cy="1692044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Optativa III (TWI, Entrenamiento dentro de la industria)</a:t>
          </a:r>
          <a:endParaRPr lang="es-MX" sz="2000" kern="1200" dirty="0"/>
        </a:p>
      </dsp:txBody>
      <dsp:txXfrm>
        <a:off x="4027035" y="1158892"/>
        <a:ext cx="2243567" cy="16920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08AF22-A464-4B46-9EFF-9D01980E3CB6}">
      <dsp:nvSpPr>
        <dsp:cNvPr id="0" name=""/>
        <dsp:cNvSpPr/>
      </dsp:nvSpPr>
      <dsp:spPr>
        <a:xfrm>
          <a:off x="6186" y="1119617"/>
          <a:ext cx="3698202" cy="1770595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Optativa IV (Certificación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Ergonomía)</a:t>
          </a:r>
          <a:endParaRPr lang="es-MX" sz="2000" kern="1200" dirty="0"/>
        </a:p>
      </dsp:txBody>
      <dsp:txXfrm>
        <a:off x="891484" y="1119617"/>
        <a:ext cx="1927607" cy="1770595"/>
      </dsp:txXfrm>
    </dsp:sp>
    <dsp:sp modelId="{7B2C2C57-0972-4079-9210-992DE98C0BC2}">
      <dsp:nvSpPr>
        <dsp:cNvPr id="0" name=""/>
        <dsp:cNvSpPr/>
      </dsp:nvSpPr>
      <dsp:spPr>
        <a:xfrm>
          <a:off x="3334568" y="1119617"/>
          <a:ext cx="3698202" cy="1770595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Optativa V (Certificación Lean Six Sigma, Green Belt)</a:t>
          </a:r>
          <a:endParaRPr lang="es-MX" sz="2000" kern="1200" dirty="0"/>
        </a:p>
      </dsp:txBody>
      <dsp:txXfrm>
        <a:off x="4219866" y="1119617"/>
        <a:ext cx="1927607" cy="17705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2C2C57-0972-4079-9210-992DE98C0BC2}">
      <dsp:nvSpPr>
        <dsp:cNvPr id="0" name=""/>
        <dsp:cNvSpPr/>
      </dsp:nvSpPr>
      <dsp:spPr>
        <a:xfrm>
          <a:off x="0" y="146248"/>
          <a:ext cx="3600309" cy="1723727"/>
        </a:xfrm>
        <a:prstGeom prst="chevron">
          <a:avLst/>
        </a:prstGeom>
        <a:solidFill>
          <a:srgbClr val="0070C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Optativa I (Certificación Seguridad y Salud Ocupacional)</a:t>
          </a:r>
          <a:endParaRPr lang="es-MX" sz="2000" kern="1200" dirty="0"/>
        </a:p>
      </dsp:txBody>
      <dsp:txXfrm>
        <a:off x="861864" y="146248"/>
        <a:ext cx="1876582" cy="1723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59CC7-5413-4B6B-8511-3609B5A77BE0}" type="datetimeFigureOut">
              <a:rPr lang="es-MX" smtClean="0"/>
              <a:t>08/11/2018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D9E30-14F3-4A74-B67D-05B89A74A4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1623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D9E30-14F3-4A74-B67D-05B89A74A43A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4109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333333"/>
                </a:solidFill>
                <a:latin typeface="Helvetica Neue" charset="0"/>
                <a:ea typeface="Calibri" charset="0"/>
                <a:cs typeface="Times New Roman" charset="0"/>
              </a:rPr>
              <a:t>La clave para alcanzar la </a:t>
            </a:r>
            <a:r>
              <a:rPr lang="es-ES_tradnl" i="1" dirty="0" smtClean="0">
                <a:solidFill>
                  <a:srgbClr val="333333"/>
                </a:solidFill>
                <a:latin typeface="Helvetica Neue" charset="0"/>
                <a:ea typeface="Calibri" charset="0"/>
                <a:cs typeface="Times New Roman" charset="0"/>
              </a:rPr>
              <a:t>Excelencia Operacional </a:t>
            </a:r>
            <a:r>
              <a:rPr lang="es-ES_tradnl" dirty="0" smtClean="0">
                <a:solidFill>
                  <a:srgbClr val="333333"/>
                </a:solidFill>
                <a:latin typeface="Helvetica Neue" charset="0"/>
                <a:ea typeface="Calibri" charset="0"/>
                <a:cs typeface="Times New Roman" charset="0"/>
              </a:rPr>
              <a:t>se centra en las personas y su gestión.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D9E30-14F3-4A74-B67D-05B89A74A43A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7160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333333"/>
                </a:solidFill>
                <a:latin typeface="Helvetica Neue" charset="0"/>
                <a:ea typeface="Calibri" charset="0"/>
                <a:cs typeface="Times New Roman" charset="0"/>
              </a:rPr>
              <a:t>La clave para alcanzar la </a:t>
            </a:r>
            <a:r>
              <a:rPr lang="es-ES_tradnl" i="1" dirty="0" smtClean="0">
                <a:solidFill>
                  <a:srgbClr val="333333"/>
                </a:solidFill>
                <a:latin typeface="Helvetica Neue" charset="0"/>
                <a:ea typeface="Calibri" charset="0"/>
                <a:cs typeface="Times New Roman" charset="0"/>
              </a:rPr>
              <a:t>Excelencia Operacional </a:t>
            </a:r>
            <a:r>
              <a:rPr lang="es-ES_tradnl" dirty="0" smtClean="0">
                <a:solidFill>
                  <a:srgbClr val="333333"/>
                </a:solidFill>
                <a:latin typeface="Helvetica Neue" charset="0"/>
                <a:ea typeface="Calibri" charset="0"/>
                <a:cs typeface="Times New Roman" charset="0"/>
              </a:rPr>
              <a:t>se centra en las personas y su gestión.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D9E30-14F3-4A74-B67D-05B89A74A43A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551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1CFB-824E-4D85-B3D8-52AA3846D0B9}" type="datetimeFigureOut">
              <a:rPr lang="es-MX" smtClean="0"/>
              <a:t>08/11/2018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34EC-31BD-4B2C-9AD0-7758229F67D5}" type="slidenum">
              <a:rPr lang="es-MX" smtClean="0"/>
              <a:t>‹Nº›</a:t>
            </a:fld>
            <a:endParaRPr lang="es-MX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1CFB-824E-4D85-B3D8-52AA3846D0B9}" type="datetimeFigureOut">
              <a:rPr lang="es-MX" smtClean="0"/>
              <a:t>08/11/2018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34EC-31BD-4B2C-9AD0-7758229F67D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1CFB-824E-4D85-B3D8-52AA3846D0B9}" type="datetimeFigureOut">
              <a:rPr lang="es-MX" smtClean="0"/>
              <a:t>08/11/2018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34EC-31BD-4B2C-9AD0-7758229F67D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1CFB-824E-4D85-B3D8-52AA3846D0B9}" type="datetimeFigureOut">
              <a:rPr lang="es-MX" smtClean="0"/>
              <a:t>08/11/2018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34EC-31BD-4B2C-9AD0-7758229F67D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1CFB-824E-4D85-B3D8-52AA3846D0B9}" type="datetimeFigureOut">
              <a:rPr lang="es-MX" smtClean="0"/>
              <a:t>08/11/2018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34EC-31BD-4B2C-9AD0-7758229F67D5}" type="slidenum">
              <a:rPr lang="es-MX" smtClean="0"/>
              <a:t>‹Nº›</a:t>
            </a:fld>
            <a:endParaRPr lang="es-MX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1CFB-824E-4D85-B3D8-52AA3846D0B9}" type="datetimeFigureOut">
              <a:rPr lang="es-MX" smtClean="0"/>
              <a:t>08/11/2018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34EC-31BD-4B2C-9AD0-7758229F67D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1CFB-824E-4D85-B3D8-52AA3846D0B9}" type="datetimeFigureOut">
              <a:rPr lang="es-MX" smtClean="0"/>
              <a:t>08/11/2018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34EC-31BD-4B2C-9AD0-7758229F67D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1CFB-824E-4D85-B3D8-52AA3846D0B9}" type="datetimeFigureOut">
              <a:rPr lang="es-MX" smtClean="0"/>
              <a:t>08/11/2018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34EC-31BD-4B2C-9AD0-7758229F67D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1CFB-824E-4D85-B3D8-52AA3846D0B9}" type="datetimeFigureOut">
              <a:rPr lang="es-MX" smtClean="0"/>
              <a:t>08/11/2018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34EC-31BD-4B2C-9AD0-7758229F67D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1CFB-824E-4D85-B3D8-52AA3846D0B9}" type="datetimeFigureOut">
              <a:rPr lang="es-MX" smtClean="0"/>
              <a:t>08/11/2018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34EC-31BD-4B2C-9AD0-7758229F67D5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1CFB-824E-4D85-B3D8-52AA3846D0B9}" type="datetimeFigureOut">
              <a:rPr lang="es-MX" smtClean="0"/>
              <a:t>08/11/2018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34EC-31BD-4B2C-9AD0-7758229F67D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F961CFB-824E-4D85-B3D8-52AA3846D0B9}" type="datetimeFigureOut">
              <a:rPr lang="es-MX" smtClean="0"/>
              <a:t>08/11/2018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4B434EC-31BD-4B2C-9AD0-7758229F67D5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9.jp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3"/>
          <a:stretch/>
        </p:blipFill>
        <p:spPr>
          <a:xfrm>
            <a:off x="-36512" y="0"/>
            <a:ext cx="1312281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59632" y="5613047"/>
            <a:ext cx="7884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Introducción a la Ingeniería Industrial</a:t>
            </a:r>
          </a:p>
          <a:p>
            <a:r>
              <a:rPr lang="es-E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Bloque Estudio del Trabajo </a:t>
            </a:r>
          </a:p>
          <a:p>
            <a:r>
              <a:rPr lang="es-E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Especialización en Productividad y Factores Humanos</a:t>
            </a:r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592" y="-2475656"/>
            <a:ext cx="4271516" cy="288491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033" y="505269"/>
            <a:ext cx="3993171" cy="3993171"/>
          </a:xfrm>
          <a:prstGeom prst="rect">
            <a:avLst/>
          </a:prstGeom>
        </p:spPr>
      </p:pic>
      <p:pic>
        <p:nvPicPr>
          <p:cNvPr id="1026" name="Picture 2" descr="Resultado de imagen para productividad imagen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816" y="337285"/>
            <a:ext cx="4320586" cy="287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figuras representativas factor huma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621" y="3215461"/>
            <a:ext cx="4215344" cy="21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061982" y="5866228"/>
            <a:ext cx="189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Semana 10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188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5 Rectángulo"/>
          <p:cNvSpPr/>
          <p:nvPr/>
        </p:nvSpPr>
        <p:spPr>
          <a:xfrm>
            <a:off x="539551" y="9940"/>
            <a:ext cx="8580253" cy="684806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75000"/>
                </a:schemeClr>
              </a:gs>
              <a:gs pos="47000">
                <a:schemeClr val="bg1">
                  <a:shade val="67500"/>
                  <a:satMod val="115000"/>
                  <a:alpha val="68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6 Rectángulo"/>
          <p:cNvSpPr/>
          <p:nvPr/>
        </p:nvSpPr>
        <p:spPr>
          <a:xfrm>
            <a:off x="539551" y="-4766"/>
            <a:ext cx="245375" cy="687747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600" dirty="0"/>
          </a:p>
        </p:txBody>
      </p:sp>
      <p:sp>
        <p:nvSpPr>
          <p:cNvPr id="17" name="12 Rectángulo"/>
          <p:cNvSpPr/>
          <p:nvPr/>
        </p:nvSpPr>
        <p:spPr>
          <a:xfrm>
            <a:off x="-4950" y="-119921"/>
            <a:ext cx="964320" cy="69779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s-MX" sz="1600" dirty="0">
              <a:solidFill>
                <a:schemeClr val="bg1"/>
              </a:solidFill>
            </a:endParaRPr>
          </a:p>
        </p:txBody>
      </p:sp>
      <p:graphicFrame>
        <p:nvGraphicFramePr>
          <p:cNvPr id="18" name="2 Diagrama"/>
          <p:cNvGraphicFramePr/>
          <p:nvPr>
            <p:extLst>
              <p:ext uri="{D42A27DB-BD31-4B8C-83A1-F6EECF244321}">
                <p14:modId xmlns:p14="http://schemas.microsoft.com/office/powerpoint/2010/main" val="1038805400"/>
              </p:ext>
            </p:extLst>
          </p:nvPr>
        </p:nvGraphicFramePr>
        <p:xfrm>
          <a:off x="1923792" y="2011458"/>
          <a:ext cx="7116918" cy="4009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9" name="11 Diagrama"/>
          <p:cNvGraphicFramePr/>
          <p:nvPr>
            <p:extLst>
              <p:ext uri="{D42A27DB-BD31-4B8C-83A1-F6EECF244321}">
                <p14:modId xmlns:p14="http://schemas.microsoft.com/office/powerpoint/2010/main" val="160307690"/>
              </p:ext>
            </p:extLst>
          </p:nvPr>
        </p:nvGraphicFramePr>
        <p:xfrm>
          <a:off x="1907704" y="3883666"/>
          <a:ext cx="7038958" cy="4009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0" name="13 Diagrama"/>
          <p:cNvGraphicFramePr/>
          <p:nvPr>
            <p:extLst>
              <p:ext uri="{D42A27DB-BD31-4B8C-83A1-F6EECF244321}">
                <p14:modId xmlns:p14="http://schemas.microsoft.com/office/powerpoint/2010/main" val="1383165966"/>
              </p:ext>
            </p:extLst>
          </p:nvPr>
        </p:nvGraphicFramePr>
        <p:xfrm>
          <a:off x="3291943" y="1124744"/>
          <a:ext cx="3600309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1" name="3 Rectángulo"/>
          <p:cNvSpPr/>
          <p:nvPr/>
        </p:nvSpPr>
        <p:spPr>
          <a:xfrm>
            <a:off x="1337215" y="1641574"/>
            <a:ext cx="5663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</a:t>
            </a:r>
            <a:endParaRPr lang="es-ES" sz="5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14 Rectángulo"/>
          <p:cNvSpPr/>
          <p:nvPr/>
        </p:nvSpPr>
        <p:spPr>
          <a:xfrm>
            <a:off x="1337215" y="3585790"/>
            <a:ext cx="5663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</a:t>
            </a:r>
            <a:endParaRPr lang="es-ES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18 Rectángulo"/>
          <p:cNvSpPr/>
          <p:nvPr/>
        </p:nvSpPr>
        <p:spPr>
          <a:xfrm>
            <a:off x="1337213" y="5373216"/>
            <a:ext cx="5663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</a:t>
            </a:r>
            <a:endParaRPr lang="es-ES" sz="54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4 Rectángulo"/>
          <p:cNvSpPr/>
          <p:nvPr/>
        </p:nvSpPr>
        <p:spPr>
          <a:xfrm rot="16200000">
            <a:off x="-242380" y="3350030"/>
            <a:ext cx="15776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Semestre</a:t>
            </a:r>
            <a:endParaRPr lang="es-ES" sz="2800" b="1" cap="none" spc="0" dirty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5 Rectángulo"/>
          <p:cNvSpPr/>
          <p:nvPr/>
        </p:nvSpPr>
        <p:spPr>
          <a:xfrm>
            <a:off x="0" y="-99392"/>
            <a:ext cx="9106541" cy="954107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800" b="1" dirty="0" smtClean="0"/>
              <a:t>Especialidad </a:t>
            </a:r>
            <a:r>
              <a:rPr lang="es-MX" sz="2800" b="1" dirty="0"/>
              <a:t/>
            </a:r>
            <a:br>
              <a:rPr lang="es-MX" sz="2800" b="1" dirty="0"/>
            </a:br>
            <a:r>
              <a:rPr lang="es-MX" sz="2800" b="1" dirty="0"/>
              <a:t>Productividad y Factores </a:t>
            </a:r>
            <a:r>
              <a:rPr lang="es-MX" sz="2800" b="1" dirty="0" smtClean="0"/>
              <a:t>Humanos</a:t>
            </a:r>
          </a:p>
        </p:txBody>
      </p:sp>
    </p:spTree>
    <p:extLst>
      <p:ext uri="{BB962C8B-B14F-4D97-AF65-F5344CB8AC3E}">
        <p14:creationId xmlns:p14="http://schemas.microsoft.com/office/powerpoint/2010/main" val="178294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800" b="1" dirty="0" smtClean="0"/>
              <a:t>Competencia Integral del bloque de estudio del trabajo y especialidad en productividad y factores humanos:</a:t>
            </a:r>
            <a:endParaRPr lang="es-MX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60240"/>
            <a:ext cx="8229600" cy="32689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30000"/>
              </a:lnSpc>
              <a:buNone/>
            </a:pPr>
            <a:endParaRPr lang="es-ES" sz="2800" dirty="0" smtClean="0"/>
          </a:p>
          <a:p>
            <a:pPr marL="0" indent="0" algn="just">
              <a:lnSpc>
                <a:spcPct val="130000"/>
              </a:lnSpc>
              <a:buNone/>
            </a:pPr>
            <a:r>
              <a:rPr lang="es-ES" sz="2800" dirty="0" smtClean="0"/>
              <a:t>Desarrollar </a:t>
            </a:r>
            <a:r>
              <a:rPr lang="es-ES" sz="2800" b="1" i="1" dirty="0">
                <a:solidFill>
                  <a:srgbClr val="FFC000"/>
                </a:solidFill>
              </a:rPr>
              <a:t>procesos de valor agregado</a:t>
            </a:r>
            <a:r>
              <a:rPr lang="es-ES" sz="2800" dirty="0"/>
              <a:t> y </a:t>
            </a:r>
            <a:r>
              <a:rPr lang="es-ES" sz="2800" b="1" i="1" dirty="0" smtClean="0">
                <a:solidFill>
                  <a:srgbClr val="00B050"/>
                </a:solidFill>
              </a:rPr>
              <a:t>sostenible</a:t>
            </a:r>
            <a:r>
              <a:rPr lang="es-ES" sz="2800" dirty="0" smtClean="0"/>
              <a:t>, </a:t>
            </a:r>
            <a:r>
              <a:rPr lang="es-ES" sz="2800" dirty="0"/>
              <a:t>haciendo uso eficiente de los recursos, que coadyuven a la </a:t>
            </a:r>
            <a:r>
              <a:rPr lang="es-ES" sz="2800" b="1" i="1" dirty="0">
                <a:solidFill>
                  <a:schemeClr val="tx2"/>
                </a:solidFill>
              </a:rPr>
              <a:t>excelencia operacional</a:t>
            </a:r>
            <a:r>
              <a:rPr lang="es-ES" sz="2800" b="1" i="1" dirty="0"/>
              <a:t> </a:t>
            </a:r>
            <a:r>
              <a:rPr lang="es-ES" sz="2800" dirty="0"/>
              <a:t>de la </a:t>
            </a:r>
            <a:r>
              <a:rPr lang="es-ES" sz="2800" b="1" i="1" dirty="0">
                <a:solidFill>
                  <a:srgbClr val="0070C0"/>
                </a:solidFill>
              </a:rPr>
              <a:t>cadena de suministro</a:t>
            </a:r>
            <a:r>
              <a:rPr lang="es-ES" sz="2800" dirty="0"/>
              <a:t>. </a:t>
            </a:r>
            <a:endParaRPr lang="es-MX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0" y="-2710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ESPECIALIZACIÓN EN PRODUCTIVIDAD Y FACTORES HUMANOS</a:t>
            </a:r>
            <a:endParaRPr lang="es-ES_tradn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3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323528" y="188640"/>
            <a:ext cx="9021998" cy="990600"/>
          </a:xfrm>
        </p:spPr>
        <p:txBody>
          <a:bodyPr>
            <a:noAutofit/>
          </a:bodyPr>
          <a:lstStyle/>
          <a:p>
            <a:r>
              <a:rPr lang="es-MX" sz="2400" dirty="0">
                <a:latin typeface="Helvetica" charset="0"/>
                <a:ea typeface="Times New Roman" charset="0"/>
                <a:cs typeface="Times New Roman" charset="0"/>
              </a:rPr>
              <a:t>La </a:t>
            </a:r>
            <a:r>
              <a:rPr lang="es-MX" sz="2400" i="1" dirty="0">
                <a:latin typeface="Helvetica" charset="0"/>
                <a:ea typeface="Times New Roman" charset="0"/>
                <a:cs typeface="Times New Roman" charset="0"/>
              </a:rPr>
              <a:t>Excelencia Operacional</a:t>
            </a:r>
            <a:r>
              <a:rPr lang="es-MX" sz="2400" dirty="0">
                <a:latin typeface="Helvetica" charset="0"/>
                <a:ea typeface="Times New Roman" charset="0"/>
                <a:cs typeface="Times New Roman" charset="0"/>
              </a:rPr>
              <a:t> se </a:t>
            </a:r>
            <a:r>
              <a:rPr lang="es-MX" sz="2400" dirty="0" smtClean="0">
                <a:latin typeface="Helvetica" charset="0"/>
                <a:ea typeface="Times New Roman" charset="0"/>
                <a:cs typeface="Times New Roman" charset="0"/>
              </a:rPr>
              <a:t>enfoca </a:t>
            </a:r>
            <a:r>
              <a:rPr lang="es-MX" sz="2400" dirty="0">
                <a:latin typeface="Helvetica" charset="0"/>
                <a:ea typeface="Times New Roman" charset="0"/>
                <a:cs typeface="Times New Roman" charset="0"/>
              </a:rPr>
              <a:t>a diez áreas de competencia:</a:t>
            </a:r>
            <a:endParaRPr lang="es-ES_tradnl" sz="2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92" y="2939587"/>
            <a:ext cx="2612008" cy="149537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825661" y="4379747"/>
            <a:ext cx="1864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i="1">
                <a:latin typeface="Helvetica" charset="0"/>
                <a:ea typeface="Times New Roman" charset="0"/>
                <a:cs typeface="Times New Roman" charset="0"/>
              </a:rPr>
              <a:t>Talento Humano</a:t>
            </a:r>
            <a:endParaRPr lang="es-ES_tradnl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6" y="1171208"/>
            <a:ext cx="2339752" cy="1182062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5825662" y="6228576"/>
            <a:ext cx="1839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/>
              <a:t>Medio Ambiente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93" y="4786455"/>
            <a:ext cx="2539015" cy="151001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6" y="3058550"/>
            <a:ext cx="2333496" cy="1389896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1603235" y="4464306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/>
              <a:t>Integridad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6" y="5059046"/>
            <a:ext cx="2435979" cy="1406777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1403096" y="6488668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i="1" smtClean="0">
                <a:latin typeface="Helvetica" charset="0"/>
                <a:ea typeface="Times New Roman" charset="0"/>
                <a:cs typeface="Times New Roman" charset="0"/>
              </a:rPr>
              <a:t>Confiabilidad </a:t>
            </a:r>
            <a:endParaRPr lang="es-ES_tradnl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668" y="1141849"/>
            <a:ext cx="2341941" cy="1259174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5795445" y="2416030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i="1" dirty="0" smtClean="0">
                <a:latin typeface="Helvetica" charset="0"/>
                <a:ea typeface="Times New Roman" charset="0"/>
                <a:cs typeface="Times New Roman" charset="0"/>
              </a:rPr>
              <a:t>Productividad</a:t>
            </a:r>
            <a:endParaRPr lang="es-ES_tradnl" dirty="0"/>
          </a:p>
        </p:txBody>
      </p:sp>
      <p:sp>
        <p:nvSpPr>
          <p:cNvPr id="28" name="Rectángulo 27"/>
          <p:cNvSpPr/>
          <p:nvPr/>
        </p:nvSpPr>
        <p:spPr>
          <a:xfrm>
            <a:off x="1115064" y="2418717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i="1" dirty="0">
                <a:latin typeface="Helvetica" charset="0"/>
                <a:ea typeface="Times New Roman" charset="0"/>
                <a:cs typeface="Times New Roman" charset="0"/>
              </a:rPr>
              <a:t>Salud </a:t>
            </a:r>
            <a:r>
              <a:rPr lang="es-MX" i="1" dirty="0" smtClean="0">
                <a:latin typeface="Helvetica" charset="0"/>
                <a:ea typeface="Times New Roman" charset="0"/>
                <a:cs typeface="Times New Roman" charset="0"/>
              </a:rPr>
              <a:t>Ocupacional</a:t>
            </a:r>
            <a:endParaRPr lang="es-ES_tradnl" dirty="0"/>
          </a:p>
        </p:txBody>
      </p:sp>
      <p:sp>
        <p:nvSpPr>
          <p:cNvPr id="23" name="CuadroTexto 22"/>
          <p:cNvSpPr txBox="1"/>
          <p:nvPr/>
        </p:nvSpPr>
        <p:spPr>
          <a:xfrm>
            <a:off x="0" y="-2710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ESPECIALIZACIÓN EN PRODUCTIVIDAD Y FACTORES HUMANOS</a:t>
            </a:r>
            <a:endParaRPr lang="es-ES_tradn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3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378557" y="3221158"/>
            <a:ext cx="2440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smtClean="0">
                <a:latin typeface="Helvetica" charset="0"/>
                <a:ea typeface="Times New Roman" charset="0"/>
                <a:cs typeface="Times New Roman" charset="0"/>
              </a:rPr>
              <a:t>Costos</a:t>
            </a:r>
            <a:endParaRPr lang="es-ES_tradnl" dirty="0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323528" y="188640"/>
            <a:ext cx="9021998" cy="990600"/>
          </a:xfrm>
        </p:spPr>
        <p:txBody>
          <a:bodyPr>
            <a:noAutofit/>
          </a:bodyPr>
          <a:lstStyle/>
          <a:p>
            <a:r>
              <a:rPr lang="es-MX" sz="2400" dirty="0">
                <a:latin typeface="Helvetica" charset="0"/>
                <a:ea typeface="Times New Roman" charset="0"/>
                <a:cs typeface="Times New Roman" charset="0"/>
              </a:rPr>
              <a:t>La </a:t>
            </a:r>
            <a:r>
              <a:rPr lang="es-MX" sz="2400" i="1" dirty="0">
                <a:latin typeface="Helvetica" charset="0"/>
                <a:ea typeface="Times New Roman" charset="0"/>
                <a:cs typeface="Times New Roman" charset="0"/>
              </a:rPr>
              <a:t>Excelencia Operacional</a:t>
            </a:r>
            <a:r>
              <a:rPr lang="es-MX" sz="2400" dirty="0">
                <a:latin typeface="Helvetica" charset="0"/>
                <a:ea typeface="Times New Roman" charset="0"/>
                <a:cs typeface="Times New Roman" charset="0"/>
              </a:rPr>
              <a:t> se </a:t>
            </a:r>
            <a:r>
              <a:rPr lang="es-MX" sz="2400" dirty="0" smtClean="0">
                <a:latin typeface="Helvetica" charset="0"/>
                <a:ea typeface="Times New Roman" charset="0"/>
                <a:cs typeface="Times New Roman" charset="0"/>
              </a:rPr>
              <a:t>enfoca </a:t>
            </a:r>
            <a:r>
              <a:rPr lang="es-MX" sz="2400" dirty="0">
                <a:latin typeface="Helvetica" charset="0"/>
                <a:ea typeface="Times New Roman" charset="0"/>
                <a:cs typeface="Times New Roman" charset="0"/>
              </a:rPr>
              <a:t>a diez áreas de competencia:</a:t>
            </a:r>
            <a:endParaRPr lang="es-ES_tradnl" sz="2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397946" y="6110842"/>
            <a:ext cx="2159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Seguridad</a:t>
            </a:r>
          </a:p>
          <a:p>
            <a:pPr algn="ctr"/>
            <a:r>
              <a:rPr lang="es-ES_tradnl" dirty="0" smtClean="0"/>
              <a:t>(bienestar social)</a:t>
            </a:r>
            <a:endParaRPr lang="es-ES_tradnl" dirty="0"/>
          </a:p>
        </p:txBody>
      </p:sp>
      <p:sp>
        <p:nvSpPr>
          <p:cNvPr id="15" name="Rectángulo 14"/>
          <p:cNvSpPr/>
          <p:nvPr/>
        </p:nvSpPr>
        <p:spPr>
          <a:xfrm>
            <a:off x="1838635" y="3347334"/>
            <a:ext cx="1177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i="1" smtClean="0">
                <a:latin typeface="Helvetica" charset="0"/>
                <a:ea typeface="Times New Roman" charset="0"/>
                <a:cs typeface="Times New Roman" charset="0"/>
              </a:rPr>
              <a:t>Calidad </a:t>
            </a:r>
            <a:endParaRPr lang="es-ES_tradnl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314" y="1175599"/>
            <a:ext cx="2325116" cy="1852682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250" y="4079186"/>
            <a:ext cx="2978348" cy="1985565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862" y="1204643"/>
            <a:ext cx="3258100" cy="189813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483" y="4134140"/>
            <a:ext cx="2957458" cy="1712024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0" y="-2710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ESPECIALIZACIÓN EN PRODUCTIVIDAD Y FACTORES HUMANOS</a:t>
            </a:r>
            <a:endParaRPr lang="es-ES_tradn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3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5 Grupo"/>
          <p:cNvGrpSpPr>
            <a:grpSpLocks/>
          </p:cNvGrpSpPr>
          <p:nvPr/>
        </p:nvGrpSpPr>
        <p:grpSpPr bwMode="auto">
          <a:xfrm>
            <a:off x="0" y="993775"/>
            <a:ext cx="9144000" cy="131763"/>
            <a:chOff x="0" y="993639"/>
            <a:chExt cx="9144000" cy="131105"/>
          </a:xfrm>
        </p:grpSpPr>
        <p:cxnSp>
          <p:nvCxnSpPr>
            <p:cNvPr id="7" name="6 Conector recto"/>
            <p:cNvCxnSpPr>
              <a:cxnSpLocks noChangeShapeType="1"/>
            </p:cNvCxnSpPr>
            <p:nvPr/>
          </p:nvCxnSpPr>
          <p:spPr bwMode="auto">
            <a:xfrm>
              <a:off x="0" y="993639"/>
              <a:ext cx="91440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7 Conector recto"/>
            <p:cNvCxnSpPr/>
            <p:nvPr/>
          </p:nvCxnSpPr>
          <p:spPr>
            <a:xfrm>
              <a:off x="0" y="1080516"/>
              <a:ext cx="9144000" cy="0"/>
            </a:xfrm>
            <a:prstGeom prst="line">
              <a:avLst/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9 Rectángulo"/>
          <p:cNvSpPr/>
          <p:nvPr/>
        </p:nvSpPr>
        <p:spPr>
          <a:xfrm>
            <a:off x="566057" y="1454052"/>
            <a:ext cx="80118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2800" dirty="0"/>
              <a:t>Después de ser consultada esta </a:t>
            </a:r>
            <a:r>
              <a:rPr lang="es-MX" sz="2800" dirty="0" smtClean="0"/>
              <a:t>presentación </a:t>
            </a:r>
            <a:r>
              <a:rPr lang="es-MX" sz="2800" dirty="0"/>
              <a:t>se deberá elaborar una reflexión</a:t>
            </a:r>
            <a:r>
              <a:rPr lang="es-MX" sz="2800" b="1" dirty="0"/>
              <a:t> </a:t>
            </a:r>
            <a:r>
              <a:rPr lang="es-MX" sz="2800" dirty="0"/>
              <a:t>donde mencione lo más importante del bloque de </a:t>
            </a:r>
            <a:r>
              <a:rPr lang="es-MX" sz="2800" dirty="0" smtClean="0"/>
              <a:t>Estudio del trabajo </a:t>
            </a:r>
            <a:r>
              <a:rPr lang="es-MX" sz="2800" dirty="0"/>
              <a:t>y conceptos relacionados. Considere hacerlo con sus propias palabras, no pegando solamente los conceptos. </a:t>
            </a:r>
          </a:p>
          <a:p>
            <a:pPr lvl="0"/>
            <a:endParaRPr lang="es-MX" sz="2800" dirty="0"/>
          </a:p>
          <a:p>
            <a:pPr lvl="0"/>
            <a:r>
              <a:rPr lang="es-MX" sz="2800" dirty="0"/>
              <a:t>Actividad se coloca en una entrada al blog personal.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0" y="-2710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ESPECIALIZACIÓN EN PRODUCTIVIDAD Y FACTORES HUMANOS</a:t>
            </a:r>
            <a:endParaRPr lang="es-ES_tradn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92837" y="5992837"/>
            <a:ext cx="291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Actividad 22     Valor 2%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10446" y="342224"/>
            <a:ext cx="8933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3600" b="1" dirty="0" smtClean="0">
                <a:solidFill>
                  <a:srgbClr val="C00000"/>
                </a:solidFill>
              </a:rPr>
              <a:t>ACTIVIDAD / INDIVIDUAL     Semana 10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264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5 Grupo"/>
          <p:cNvGrpSpPr>
            <a:grpSpLocks/>
          </p:cNvGrpSpPr>
          <p:nvPr/>
        </p:nvGrpSpPr>
        <p:grpSpPr bwMode="auto">
          <a:xfrm>
            <a:off x="0" y="993775"/>
            <a:ext cx="9144000" cy="131763"/>
            <a:chOff x="0" y="993639"/>
            <a:chExt cx="9144000" cy="131105"/>
          </a:xfrm>
        </p:grpSpPr>
        <p:cxnSp>
          <p:nvCxnSpPr>
            <p:cNvPr id="7" name="6 Conector recto"/>
            <p:cNvCxnSpPr>
              <a:cxnSpLocks noChangeShapeType="1"/>
            </p:cNvCxnSpPr>
            <p:nvPr/>
          </p:nvCxnSpPr>
          <p:spPr bwMode="auto">
            <a:xfrm>
              <a:off x="0" y="993639"/>
              <a:ext cx="91440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7 Conector recto"/>
            <p:cNvCxnSpPr/>
            <p:nvPr/>
          </p:nvCxnSpPr>
          <p:spPr>
            <a:xfrm>
              <a:off x="0" y="1080516"/>
              <a:ext cx="9144000" cy="0"/>
            </a:xfrm>
            <a:prstGeom prst="line">
              <a:avLst/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uadroTexto 10"/>
          <p:cNvSpPr txBox="1"/>
          <p:nvPr/>
        </p:nvSpPr>
        <p:spPr>
          <a:xfrm>
            <a:off x="0" y="-2710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ESPECIALIZACIÓN EN PRODUCTIVIDAD Y FACTORES HUMANOS</a:t>
            </a:r>
            <a:endParaRPr lang="es-ES_tradn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92837" y="5992837"/>
            <a:ext cx="291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Actividad 23     Valor 3%</a:t>
            </a:r>
            <a:endParaRPr lang="es-MX" dirty="0"/>
          </a:p>
        </p:txBody>
      </p:sp>
      <p:sp>
        <p:nvSpPr>
          <p:cNvPr id="13" name="CuadroTexto 12"/>
          <p:cNvSpPr txBox="1"/>
          <p:nvPr/>
        </p:nvSpPr>
        <p:spPr>
          <a:xfrm>
            <a:off x="0" y="360526"/>
            <a:ext cx="9144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3600" b="1" dirty="0" smtClean="0">
                <a:solidFill>
                  <a:srgbClr val="C00000"/>
                </a:solidFill>
              </a:rPr>
              <a:t>CASO DE INVESTIGACIÓN / INDIVIDUAL </a:t>
            </a:r>
          </a:p>
          <a:p>
            <a:pPr lvl="0"/>
            <a:endParaRPr lang="es-ES" sz="3200" b="1" dirty="0" smtClean="0">
              <a:solidFill>
                <a:srgbClr val="C00000"/>
              </a:solidFill>
            </a:endParaRPr>
          </a:p>
          <a:p>
            <a:r>
              <a:rPr lang="es-MX" sz="2400" dirty="0" smtClean="0"/>
              <a:t>Se le darán al alumno indicaciones para solucionar </a:t>
            </a:r>
            <a:r>
              <a:rPr lang="es-MX" sz="2400" dirty="0"/>
              <a:t>planteamiento de un caso de </a:t>
            </a:r>
            <a:r>
              <a:rPr lang="es-MX" sz="2400" dirty="0" smtClean="0"/>
              <a:t>investigación, dicho </a:t>
            </a:r>
            <a:r>
              <a:rPr lang="es-MX" sz="2400" dirty="0"/>
              <a:t>resultado presentará en </a:t>
            </a:r>
            <a:r>
              <a:rPr lang="es-MX" sz="2400" dirty="0" smtClean="0"/>
              <a:t>un archivo de </a:t>
            </a:r>
            <a:r>
              <a:rPr lang="es-MX" sz="2400" dirty="0" err="1" smtClean="0"/>
              <a:t>word</a:t>
            </a:r>
            <a:r>
              <a:rPr lang="es-MX" sz="2400" dirty="0" smtClean="0"/>
              <a:t> </a:t>
            </a:r>
            <a:r>
              <a:rPr lang="es-MX" sz="2400" dirty="0"/>
              <a:t>y será colocado en la carpeta correspondiente a la actividad en </a:t>
            </a:r>
            <a:r>
              <a:rPr lang="es-MX" sz="2400" dirty="0" err="1"/>
              <a:t>ivirtual</a:t>
            </a:r>
            <a:r>
              <a:rPr lang="es-MX" sz="2400" dirty="0"/>
              <a:t> cumpliendo con los lineamientos solicitados por el docente. </a:t>
            </a:r>
          </a:p>
          <a:p>
            <a:endParaRPr lang="es-MX" sz="2400" b="1" dirty="0"/>
          </a:p>
          <a:p>
            <a:r>
              <a:rPr lang="es-MX" sz="2400" dirty="0"/>
              <a:t>Consultar archivo “Semana </a:t>
            </a:r>
            <a:r>
              <a:rPr lang="es-MX" sz="2400" dirty="0" smtClean="0"/>
              <a:t>10 </a:t>
            </a:r>
            <a:r>
              <a:rPr lang="es-MX" sz="2400" dirty="0"/>
              <a:t>caso </a:t>
            </a:r>
            <a:r>
              <a:rPr lang="es-MX" sz="2400" dirty="0" smtClean="0"/>
              <a:t>Estudio del trabajo”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23814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-206085"/>
            <a:ext cx="9144000" cy="6848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 descr="Captura de pantalla 2017-01-15 a la(s) 22.17.0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" y="844355"/>
            <a:ext cx="9144000" cy="58250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7492" y="2852936"/>
            <a:ext cx="2569096" cy="671093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499992" y="2368773"/>
            <a:ext cx="756086" cy="506271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10" name="Rectangle 5"/>
          <p:cNvSpPr/>
          <p:nvPr/>
        </p:nvSpPr>
        <p:spPr>
          <a:xfrm>
            <a:off x="8100393" y="3787296"/>
            <a:ext cx="720079" cy="43379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8154" y="458018"/>
            <a:ext cx="9080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 DE ESTUDIO DEL TRABAJO Y ESPECIALIZACIÓN </a:t>
            </a:r>
          </a:p>
        </p:txBody>
      </p:sp>
      <p:sp>
        <p:nvSpPr>
          <p:cNvPr id="48" name="47 Rectángulo"/>
          <p:cNvSpPr/>
          <p:nvPr/>
        </p:nvSpPr>
        <p:spPr>
          <a:xfrm rot="16200000">
            <a:off x="4544132" y="-4087705"/>
            <a:ext cx="92254" cy="91805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5436096" y="2348880"/>
            <a:ext cx="756086" cy="526166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20" name="Rectangle 5"/>
          <p:cNvSpPr/>
          <p:nvPr/>
        </p:nvSpPr>
        <p:spPr>
          <a:xfrm>
            <a:off x="3635896" y="3546138"/>
            <a:ext cx="756086" cy="602434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4" name="Flecha izquierda 3"/>
          <p:cNvSpPr/>
          <p:nvPr/>
        </p:nvSpPr>
        <p:spPr>
          <a:xfrm>
            <a:off x="8820472" y="1628799"/>
            <a:ext cx="263800" cy="229209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5"/>
          <p:cNvSpPr/>
          <p:nvPr/>
        </p:nvSpPr>
        <p:spPr>
          <a:xfrm>
            <a:off x="4499992" y="1678628"/>
            <a:ext cx="2569096" cy="598244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24" name="Rectangle 5"/>
          <p:cNvSpPr/>
          <p:nvPr/>
        </p:nvSpPr>
        <p:spPr>
          <a:xfrm>
            <a:off x="5430936" y="1090813"/>
            <a:ext cx="1638152" cy="598244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25" name="Flecha izquierda 24"/>
          <p:cNvSpPr/>
          <p:nvPr/>
        </p:nvSpPr>
        <p:spPr>
          <a:xfrm>
            <a:off x="8844704" y="3919362"/>
            <a:ext cx="263800" cy="229209"/>
          </a:xfrm>
          <a:prstGeom prst="lef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ángulo 2"/>
          <p:cNvSpPr/>
          <p:nvPr/>
        </p:nvSpPr>
        <p:spPr>
          <a:xfrm>
            <a:off x="8043374" y="1586772"/>
            <a:ext cx="792088" cy="2880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4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5 Grupo"/>
          <p:cNvGrpSpPr>
            <a:grpSpLocks/>
          </p:cNvGrpSpPr>
          <p:nvPr/>
        </p:nvGrpSpPr>
        <p:grpSpPr bwMode="auto">
          <a:xfrm>
            <a:off x="0" y="993775"/>
            <a:ext cx="9144000" cy="131763"/>
            <a:chOff x="0" y="993639"/>
            <a:chExt cx="9144000" cy="131105"/>
          </a:xfrm>
        </p:grpSpPr>
        <p:cxnSp>
          <p:nvCxnSpPr>
            <p:cNvPr id="7" name="6 Conector recto"/>
            <p:cNvCxnSpPr>
              <a:cxnSpLocks noChangeShapeType="1"/>
            </p:cNvCxnSpPr>
            <p:nvPr/>
          </p:nvCxnSpPr>
          <p:spPr bwMode="auto">
            <a:xfrm>
              <a:off x="0" y="993639"/>
              <a:ext cx="91440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7 Conector recto"/>
            <p:cNvCxnSpPr/>
            <p:nvPr/>
          </p:nvCxnSpPr>
          <p:spPr>
            <a:xfrm>
              <a:off x="0" y="1080516"/>
              <a:ext cx="9144000" cy="0"/>
            </a:xfrm>
            <a:prstGeom prst="line">
              <a:avLst/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0" y="1124744"/>
              <a:ext cx="9144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9 Rectángulo"/>
          <p:cNvSpPr/>
          <p:nvPr/>
        </p:nvSpPr>
        <p:spPr>
          <a:xfrm>
            <a:off x="744444" y="2565400"/>
            <a:ext cx="77043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MX" altLang="es-MX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Cursos que integran el bloque </a:t>
            </a:r>
          </a:p>
          <a:p>
            <a:pPr algn="ctr">
              <a:defRPr/>
            </a:pPr>
            <a:r>
              <a:rPr lang="es-MX" altLang="es-MX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de Estudio del Trabajo</a:t>
            </a:r>
            <a:endParaRPr lang="es-MX" sz="40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45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95936" y="692696"/>
            <a:ext cx="4714863" cy="1828800"/>
          </a:xfrm>
        </p:spPr>
        <p:txBody>
          <a:bodyPr/>
          <a:lstStyle/>
          <a:p>
            <a:r>
              <a:rPr lang="es-MX" sz="4400" dirty="0" smtClean="0"/>
              <a:t>Simplificación del trabajo</a:t>
            </a:r>
            <a:endParaRPr lang="es-MX" sz="4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211959" y="3717032"/>
            <a:ext cx="4680521" cy="1584176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es-MX" altLang="es-MX" dirty="0">
                <a:solidFill>
                  <a:schemeClr val="tx2"/>
                </a:solidFill>
              </a:rPr>
              <a:t>Es el registro y examen crítico </a:t>
            </a:r>
            <a:r>
              <a:rPr lang="es-MX" altLang="es-MX" dirty="0" smtClean="0">
                <a:solidFill>
                  <a:schemeClr val="tx2"/>
                </a:solidFill>
              </a:rPr>
              <a:t>del modo actual de efectuar los métodos de trabajo, </a:t>
            </a:r>
            <a:r>
              <a:rPr lang="es-MX" altLang="es-MX" dirty="0">
                <a:solidFill>
                  <a:schemeClr val="tx2"/>
                </a:solidFill>
              </a:rPr>
              <a:t>con el fin de </a:t>
            </a:r>
            <a:r>
              <a:rPr lang="es-MX" altLang="es-MX" dirty="0" smtClean="0">
                <a:solidFill>
                  <a:schemeClr val="tx2"/>
                </a:solidFill>
              </a:rPr>
              <a:t>efectuar mejoras e incrementar su productividad</a:t>
            </a:r>
            <a:endParaRPr lang="es-MX" altLang="es-MX" dirty="0">
              <a:solidFill>
                <a:schemeClr val="tx2"/>
              </a:solidFill>
            </a:endParaRPr>
          </a:p>
          <a:p>
            <a:pPr algn="l"/>
            <a:endParaRPr lang="es-MX" dirty="0"/>
          </a:p>
        </p:txBody>
      </p:sp>
      <p:pic>
        <p:nvPicPr>
          <p:cNvPr id="1026" name="Picture 2" descr="C:\Users\jnajera\Documents\Estudio del Trabajo I\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3851920" cy="5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0" y="-27108"/>
            <a:ext cx="396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BLOQUE ESTUDIO DEL TRABAJO</a:t>
            </a:r>
            <a:endParaRPr lang="es-ES_tradn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779912" y="836712"/>
            <a:ext cx="5256584" cy="1828800"/>
          </a:xfrm>
        </p:spPr>
        <p:txBody>
          <a:bodyPr/>
          <a:lstStyle/>
          <a:p>
            <a:r>
              <a:rPr lang="es-MX" sz="4400" dirty="0" smtClean="0"/>
              <a:t>Medición del trabajo</a:t>
            </a:r>
            <a:endParaRPr lang="es-MX" sz="4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491880" y="3573016"/>
            <a:ext cx="5256584" cy="2736304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s-MX" altLang="es-MX" dirty="0" smtClean="0">
                <a:solidFill>
                  <a:schemeClr val="tx2"/>
                </a:solidFill>
              </a:rPr>
              <a:t>Es el registro del tiempo trabajo de una tarea, </a:t>
            </a:r>
            <a:r>
              <a:rPr lang="es-MX" altLang="es-MX" dirty="0">
                <a:solidFill>
                  <a:schemeClr val="tx2"/>
                </a:solidFill>
              </a:rPr>
              <a:t>efectuada en </a:t>
            </a:r>
            <a:r>
              <a:rPr lang="es-MX" altLang="es-MX" smtClean="0">
                <a:solidFill>
                  <a:schemeClr val="tx2"/>
                </a:solidFill>
              </a:rPr>
              <a:t>ciertas condiciones, </a:t>
            </a:r>
            <a:r>
              <a:rPr lang="es-MX" altLang="es-MX" dirty="0">
                <a:solidFill>
                  <a:schemeClr val="tx2"/>
                </a:solidFill>
              </a:rPr>
              <a:t>con el fin de establecer el tiempo requerido para efectuarla según el método estándar establecido.</a:t>
            </a:r>
            <a:endParaRPr lang="es-MX" dirty="0">
              <a:solidFill>
                <a:schemeClr val="tx2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23008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0" y="-27108"/>
            <a:ext cx="396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BLOQUE ESTUDIO DEL TRABAJO</a:t>
            </a:r>
            <a:endParaRPr lang="es-ES_tradn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6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352928" cy="792088"/>
          </a:xfrm>
        </p:spPr>
        <p:txBody>
          <a:bodyPr/>
          <a:lstStyle/>
          <a:p>
            <a:r>
              <a:rPr lang="es-MX" sz="3600" b="1" dirty="0" smtClean="0"/>
              <a:t>Seguridad e Higiene Industrial</a:t>
            </a:r>
            <a:endParaRPr lang="es-MX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" y="4725145"/>
            <a:ext cx="4275979" cy="195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95536" y="1340768"/>
            <a:ext cx="8209263" cy="338437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400" dirty="0" smtClean="0"/>
              <a:t>Este curso proporciona al estudiante conocimientos elementales de Seguridad e Higiene, permitiéndole detectar situaciones de riesgo para el trabajador y sociedad civil, y así proponer medidas preventivas y/o de control que permitan eliminar dichos riesgos o bien, mitigar el impacto de los posibles accidentes o enfermedades de trabajo, así como de cualquier tipo de contingencia.</a:t>
            </a:r>
            <a:endParaRPr lang="es-MX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238" y="4725144"/>
            <a:ext cx="4532987" cy="199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16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496" y="548680"/>
            <a:ext cx="8968038" cy="864095"/>
          </a:xfrm>
        </p:spPr>
        <p:txBody>
          <a:bodyPr/>
          <a:lstStyle/>
          <a:p>
            <a:r>
              <a:rPr lang="es-MX" sz="4400" dirty="0" smtClean="0"/>
              <a:t>PLANEACIÓN DE INSTALACIONES</a:t>
            </a:r>
            <a:endParaRPr lang="es-MX" sz="4400" dirty="0"/>
          </a:p>
        </p:txBody>
      </p:sp>
      <p:sp>
        <p:nvSpPr>
          <p:cNvPr id="7" name="AutoShape 2" descr="Resultado de imagen para Estudio del trabaj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AutoShape 4" descr="Resultado de imagen para Estudio del trabaj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5457"/>
            <a:ext cx="4076328" cy="2934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3575457"/>
            <a:ext cx="3965885" cy="2934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50378" y="1412776"/>
            <a:ext cx="86192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/>
              <a:t>E</a:t>
            </a:r>
            <a:r>
              <a:rPr lang="es-MX" sz="2400" dirty="0" smtClean="0"/>
              <a:t>s </a:t>
            </a:r>
            <a:r>
              <a:rPr lang="es-MX" sz="2400" dirty="0"/>
              <a:t>un curso orientado a determinar la localización, tamaño, distribución y redistribución de las instalaciones que aseguren la productividad y </a:t>
            </a:r>
            <a:r>
              <a:rPr lang="es-MX" sz="2400" dirty="0" smtClean="0"/>
              <a:t>sustentabilidad </a:t>
            </a:r>
            <a:r>
              <a:rPr lang="es-MX" sz="2400" dirty="0"/>
              <a:t>de las organizaciones para que alcance </a:t>
            </a:r>
            <a:r>
              <a:rPr lang="es-MX" sz="2400" dirty="0" smtClean="0"/>
              <a:t>su </a:t>
            </a:r>
            <a:r>
              <a:rPr lang="es-MX" sz="2400" dirty="0"/>
              <a:t>excelencia en la cadena de </a:t>
            </a:r>
            <a:r>
              <a:rPr lang="es-MX" sz="2400" dirty="0" smtClean="0"/>
              <a:t>suministro.</a:t>
            </a:r>
            <a:endParaRPr lang="es-MX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0" y="-27108"/>
            <a:ext cx="396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BLOQUE ESTUDIO DEL TRABAJO</a:t>
            </a:r>
            <a:endParaRPr lang="es-ES_tradn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2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172134"/>
            <a:ext cx="4714863" cy="960722"/>
          </a:xfrm>
        </p:spPr>
        <p:txBody>
          <a:bodyPr/>
          <a:lstStyle/>
          <a:p>
            <a:r>
              <a:rPr lang="es-MX" dirty="0" smtClean="0"/>
              <a:t>ERGONOMÍA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211960" y="3501008"/>
            <a:ext cx="4923488" cy="158417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s-MX" altLang="es-MX" sz="2200" dirty="0">
                <a:solidFill>
                  <a:schemeClr val="tx2"/>
                </a:solidFill>
              </a:rPr>
              <a:t>Este curso proporciona a los alumnos conocimientos elementales </a:t>
            </a:r>
            <a:r>
              <a:rPr lang="es-MX" altLang="es-MX" sz="2200" dirty="0" smtClean="0">
                <a:solidFill>
                  <a:schemeClr val="tx2"/>
                </a:solidFill>
              </a:rPr>
              <a:t>para identificar riesgos ergonómicos que afecten la integridad de los trabajadores y </a:t>
            </a:r>
            <a:r>
              <a:rPr lang="es-MX" altLang="es-MX" sz="2200" dirty="0">
                <a:solidFill>
                  <a:schemeClr val="tx2"/>
                </a:solidFill>
              </a:rPr>
              <a:t>así proponer alternativas de solución para lograr una relación eficiente entre el trabajador y su entorno. </a:t>
            </a:r>
            <a:endParaRPr lang="es-MX" sz="2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32" y="476673"/>
            <a:ext cx="4717563" cy="23762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98081"/>
            <a:ext cx="3888432" cy="374215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-27108"/>
            <a:ext cx="396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BLOQUE ESTUDIO DEL TRABAJO</a:t>
            </a:r>
            <a:endParaRPr lang="es-ES_tradn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0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13214" y="1412776"/>
            <a:ext cx="3898746" cy="940086"/>
          </a:xfrm>
        </p:spPr>
        <p:txBody>
          <a:bodyPr/>
          <a:lstStyle/>
          <a:p>
            <a:pPr algn="ctr"/>
            <a:r>
              <a:rPr lang="es-MX" sz="4000" smtClean="0"/>
              <a:t>Tòpico de formación general</a:t>
            </a:r>
            <a:endParaRPr lang="es-MX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427984" y="3140968"/>
            <a:ext cx="4536504" cy="244827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MX" sz="2000" dirty="0"/>
              <a:t>D</a:t>
            </a:r>
            <a:r>
              <a:rPr lang="es-MX" sz="2000" dirty="0" smtClean="0"/>
              <a:t>esarrolla </a:t>
            </a:r>
            <a:r>
              <a:rPr lang="es-MX" sz="2000" dirty="0"/>
              <a:t>en los alumnos las habilidades para generar estrategias de operación orientadas a mejorar la eficiencia de los procesos productivos eliminando aquellas actividades que no agregan valor para cumplir con los requerimientos del cliente.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55576" y="2524834"/>
            <a:ext cx="3312368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sz="2000" dirty="0" smtClean="0"/>
              <a:t>LEAN MANUFACTURING</a:t>
            </a:r>
            <a:endParaRPr lang="es-ES_tradnl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48758"/>
            <a:ext cx="4294820" cy="24802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096916"/>
            <a:ext cx="4104456" cy="3644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865382"/>
            <a:ext cx="4644008" cy="10200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-27108"/>
            <a:ext cx="396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BLOQUE ESTUDIO DEL TRABAJO</a:t>
            </a:r>
            <a:endParaRPr lang="es-ES_tradn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9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dad">
  <a:themeElements>
    <a:clrScheme name="Claridad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da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5120</TotalTime>
  <Words>596</Words>
  <Application>Microsoft Office PowerPoint</Application>
  <PresentationFormat>Presentación en pantalla (4:3)</PresentationFormat>
  <Paragraphs>73</Paragraphs>
  <Slides>15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Claridad</vt:lpstr>
      <vt:lpstr>Presentación de PowerPoint</vt:lpstr>
      <vt:lpstr>Presentación de PowerPoint</vt:lpstr>
      <vt:lpstr>Presentación de PowerPoint</vt:lpstr>
      <vt:lpstr>Simplificación del trabajo</vt:lpstr>
      <vt:lpstr>Medición del trabajo</vt:lpstr>
      <vt:lpstr>Seguridad e Higiene Industrial</vt:lpstr>
      <vt:lpstr>PLANEACIÓN DE INSTALACIONES</vt:lpstr>
      <vt:lpstr>ERGONOMÍA</vt:lpstr>
      <vt:lpstr>Tòpico de formación general</vt:lpstr>
      <vt:lpstr>Presentación de PowerPoint</vt:lpstr>
      <vt:lpstr>Competencia Integral del bloque de estudio del trabajo y especialidad en productividad y factores humanos:</vt:lpstr>
      <vt:lpstr>La Excelencia Operacional se enfoca a diez áreas de competencia:</vt:lpstr>
      <vt:lpstr>La Excelencia Operacional se enfoca a diez áreas de competencia: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ii Gestión de la demanda e inventarios</dc:title>
  <dc:creator>GABRIELA</dc:creator>
  <cp:lastModifiedBy>ITSON</cp:lastModifiedBy>
  <cp:revision>93</cp:revision>
  <dcterms:created xsi:type="dcterms:W3CDTF">2016-07-19T00:32:02Z</dcterms:created>
  <dcterms:modified xsi:type="dcterms:W3CDTF">2018-11-09T01:27:19Z</dcterms:modified>
</cp:coreProperties>
</file>