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2" r:id="rId3"/>
    <p:sldId id="257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9" r:id="rId12"/>
    <p:sldId id="268" r:id="rId13"/>
    <p:sldId id="270" r:id="rId14"/>
    <p:sldId id="271" r:id="rId15"/>
  </p:sldIdLst>
  <p:sldSz cx="9144000" cy="6858000" type="screen4x3"/>
  <p:notesSz cx="6858000" cy="9144000"/>
  <p:custDataLst>
    <p:tags r:id="rId16"/>
  </p:custDataLst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0589F-A21F-4D18-82A6-5AAFAC32473F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EC18FC78-9A2A-4508-BE6F-0FA1DAC06F35}">
      <dgm:prSet phldrT="[Texto]"/>
      <dgm:spPr/>
      <dgm:t>
        <a:bodyPr/>
        <a:lstStyle/>
        <a:p>
          <a:r>
            <a:rPr lang="es-MX" dirty="0" smtClean="0"/>
            <a:t>1. Identificar el problema. El problema deberá ser específico y concreto</a:t>
          </a:r>
          <a:endParaRPr lang="es-MX" dirty="0"/>
        </a:p>
      </dgm:t>
    </dgm:pt>
    <dgm:pt modelId="{8187CD5D-79D0-4046-972F-F46C24D239C4}" type="parTrans" cxnId="{B2B2A3A0-AD61-4C22-915D-687EC7968D79}">
      <dgm:prSet/>
      <dgm:spPr/>
      <dgm:t>
        <a:bodyPr/>
        <a:lstStyle/>
        <a:p>
          <a:endParaRPr lang="es-MX"/>
        </a:p>
      </dgm:t>
    </dgm:pt>
    <dgm:pt modelId="{4761A3C7-50FD-4025-B05E-9FAEF5EDB37D}" type="sibTrans" cxnId="{B2B2A3A0-AD61-4C22-915D-687EC7968D79}">
      <dgm:prSet/>
      <dgm:spPr/>
      <dgm:t>
        <a:bodyPr/>
        <a:lstStyle/>
        <a:p>
          <a:endParaRPr lang="es-MX"/>
        </a:p>
      </dgm:t>
    </dgm:pt>
    <dgm:pt modelId="{1E099E2C-742A-4D76-9D78-45BFB6169555}">
      <dgm:prSet phldrT="[Texto]"/>
      <dgm:spPr/>
      <dgm:t>
        <a:bodyPr/>
        <a:lstStyle/>
        <a:p>
          <a:r>
            <a:rPr lang="es-MX" dirty="0" smtClean="0"/>
            <a:t>2. Registrar la frase que resume el problema (cabeza del pescado)</a:t>
          </a:r>
          <a:endParaRPr lang="es-MX" dirty="0"/>
        </a:p>
      </dgm:t>
    </dgm:pt>
    <dgm:pt modelId="{C02CA957-71E5-4A9F-A9BE-0F05F240F43B}" type="parTrans" cxnId="{B407B2EB-98D4-45B7-A269-1737C5168314}">
      <dgm:prSet/>
      <dgm:spPr/>
      <dgm:t>
        <a:bodyPr/>
        <a:lstStyle/>
        <a:p>
          <a:endParaRPr lang="es-MX"/>
        </a:p>
      </dgm:t>
    </dgm:pt>
    <dgm:pt modelId="{F228C0B5-C56A-4927-9DCF-FC2991F89BB3}" type="sibTrans" cxnId="{B407B2EB-98D4-45B7-A269-1737C5168314}">
      <dgm:prSet/>
      <dgm:spPr/>
      <dgm:t>
        <a:bodyPr/>
        <a:lstStyle/>
        <a:p>
          <a:endParaRPr lang="es-MX"/>
        </a:p>
      </dgm:t>
    </dgm:pt>
    <dgm:pt modelId="{E70C4BE8-8A35-4DBB-8B8F-13F09CB68A9C}">
      <dgm:prSet phldrT="[Texto]"/>
      <dgm:spPr/>
      <dgm:t>
        <a:bodyPr/>
        <a:lstStyle/>
        <a:p>
          <a:r>
            <a:rPr lang="es-MX" dirty="0" smtClean="0"/>
            <a:t>3. Dibujar y marcar las espinas principales. (Categorías)</a:t>
          </a:r>
          <a:endParaRPr lang="es-MX" dirty="0"/>
        </a:p>
      </dgm:t>
    </dgm:pt>
    <dgm:pt modelId="{C3D2E7BB-5426-497C-A841-BB25A606C612}" type="parTrans" cxnId="{C032DADE-E3C0-40FE-ABAC-05735ACB05DD}">
      <dgm:prSet/>
      <dgm:spPr/>
      <dgm:t>
        <a:bodyPr/>
        <a:lstStyle/>
        <a:p>
          <a:endParaRPr lang="es-MX"/>
        </a:p>
      </dgm:t>
    </dgm:pt>
    <dgm:pt modelId="{D29B117B-9743-46C2-B72A-FE05BEE4D3CF}" type="sibTrans" cxnId="{C032DADE-E3C0-40FE-ABAC-05735ACB05DD}">
      <dgm:prSet/>
      <dgm:spPr/>
      <dgm:t>
        <a:bodyPr/>
        <a:lstStyle/>
        <a:p>
          <a:endParaRPr lang="es-MX"/>
        </a:p>
      </dgm:t>
    </dgm:pt>
    <dgm:pt modelId="{626F8CBC-BF7D-4AFF-91B3-444AB3D30B2E}">
      <dgm:prSet phldrT="[Texto]"/>
      <dgm:spPr/>
      <dgm:t>
        <a:bodyPr/>
        <a:lstStyle/>
        <a:p>
          <a:r>
            <a:rPr lang="es-MX" dirty="0" smtClean="0"/>
            <a:t>4. Realizar una lluvia de ideas de las causas del problema</a:t>
          </a:r>
          <a:endParaRPr lang="es-MX" dirty="0"/>
        </a:p>
      </dgm:t>
    </dgm:pt>
    <dgm:pt modelId="{CAF05CC4-3DEA-4846-A7DB-BB2EE8C1E884}" type="parTrans" cxnId="{224D6846-DB6B-40BB-8588-02AC06187013}">
      <dgm:prSet/>
      <dgm:spPr/>
      <dgm:t>
        <a:bodyPr/>
        <a:lstStyle/>
        <a:p>
          <a:endParaRPr lang="es-MX"/>
        </a:p>
      </dgm:t>
    </dgm:pt>
    <dgm:pt modelId="{BD2EC57E-3AA7-47C5-A169-E2299AFE1211}" type="sibTrans" cxnId="{224D6846-DB6B-40BB-8588-02AC06187013}">
      <dgm:prSet/>
      <dgm:spPr/>
      <dgm:t>
        <a:bodyPr/>
        <a:lstStyle/>
        <a:p>
          <a:endParaRPr lang="es-MX"/>
        </a:p>
      </dgm:t>
    </dgm:pt>
    <dgm:pt modelId="{4E9F60E7-74E7-44C1-A48F-A526036D01CA}">
      <dgm:prSet phldrT="[Texto]"/>
      <dgm:spPr/>
      <dgm:t>
        <a:bodyPr/>
        <a:lstStyle/>
        <a:p>
          <a:r>
            <a:rPr lang="es-MX" dirty="0" smtClean="0"/>
            <a:t>5. Identificar los candidatos para la “causa más probable”</a:t>
          </a:r>
          <a:endParaRPr lang="es-MX" dirty="0"/>
        </a:p>
      </dgm:t>
    </dgm:pt>
    <dgm:pt modelId="{D8DACA63-1228-47C9-AA1A-7F31A0FA4915}" type="parTrans" cxnId="{5D494559-C554-4FB8-BDF4-BD5DA21DFDE5}">
      <dgm:prSet/>
      <dgm:spPr/>
      <dgm:t>
        <a:bodyPr/>
        <a:lstStyle/>
        <a:p>
          <a:endParaRPr lang="es-MX"/>
        </a:p>
      </dgm:t>
    </dgm:pt>
    <dgm:pt modelId="{D871BAF5-FC6F-4D17-8E96-08DCF57E30A8}" type="sibTrans" cxnId="{5D494559-C554-4FB8-BDF4-BD5DA21DFDE5}">
      <dgm:prSet/>
      <dgm:spPr/>
      <dgm:t>
        <a:bodyPr/>
        <a:lstStyle/>
        <a:p>
          <a:endParaRPr lang="es-MX"/>
        </a:p>
      </dgm:t>
    </dgm:pt>
    <dgm:pt modelId="{18A9CCDA-79E0-41C8-8332-9D6D57E957C5}" type="pres">
      <dgm:prSet presAssocID="{44C0589F-A21F-4D18-82A6-5AAFAC3247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F9A1130-7F10-4D0A-9A5C-93256E5C9B22}" type="pres">
      <dgm:prSet presAssocID="{EC18FC78-9A2A-4508-BE6F-0FA1DAC06F3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4BBA044-1F8F-47B8-A42A-F2F22B993E17}" type="pres">
      <dgm:prSet presAssocID="{4761A3C7-50FD-4025-B05E-9FAEF5EDB37D}" presName="sibTrans" presStyleLbl="sibTrans2D1" presStyleIdx="0" presStyleCnt="4"/>
      <dgm:spPr/>
      <dgm:t>
        <a:bodyPr/>
        <a:lstStyle/>
        <a:p>
          <a:endParaRPr lang="es-MX"/>
        </a:p>
      </dgm:t>
    </dgm:pt>
    <dgm:pt modelId="{63AE5197-E80E-427E-8728-DCFB556CCE3A}" type="pres">
      <dgm:prSet presAssocID="{4761A3C7-50FD-4025-B05E-9FAEF5EDB37D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8C1A91F4-7C46-4913-AC20-D474F0F34E8E}" type="pres">
      <dgm:prSet presAssocID="{1E099E2C-742A-4D76-9D78-45BFB616955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244509-EC27-4AAF-B34B-68FD5883E3FC}" type="pres">
      <dgm:prSet presAssocID="{F228C0B5-C56A-4927-9DCF-FC2991F89BB3}" presName="sibTrans" presStyleLbl="sibTrans2D1" presStyleIdx="1" presStyleCnt="4"/>
      <dgm:spPr/>
      <dgm:t>
        <a:bodyPr/>
        <a:lstStyle/>
        <a:p>
          <a:endParaRPr lang="es-MX"/>
        </a:p>
      </dgm:t>
    </dgm:pt>
    <dgm:pt modelId="{7932B7CD-E86F-4598-AAEC-641BB10CEC2B}" type="pres">
      <dgm:prSet presAssocID="{F228C0B5-C56A-4927-9DCF-FC2991F89BB3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C6E82385-1089-4AC6-AB11-0777589B6F8E}" type="pres">
      <dgm:prSet presAssocID="{E70C4BE8-8A35-4DBB-8B8F-13F09CB68A9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32E204-1528-4CDE-9808-633014D60612}" type="pres">
      <dgm:prSet presAssocID="{D29B117B-9743-46C2-B72A-FE05BEE4D3CF}" presName="sibTrans" presStyleLbl="sibTrans2D1" presStyleIdx="2" presStyleCnt="4"/>
      <dgm:spPr/>
      <dgm:t>
        <a:bodyPr/>
        <a:lstStyle/>
        <a:p>
          <a:endParaRPr lang="es-MX"/>
        </a:p>
      </dgm:t>
    </dgm:pt>
    <dgm:pt modelId="{EFCD57DA-0147-47E4-999C-A1249F47B48F}" type="pres">
      <dgm:prSet presAssocID="{D29B117B-9743-46C2-B72A-FE05BEE4D3CF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9CF22803-88EC-4E7B-A6BF-69D545014D5F}" type="pres">
      <dgm:prSet presAssocID="{626F8CBC-BF7D-4AFF-91B3-444AB3D30B2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2BBF70-5A81-4CE3-9554-4CD4FAC88675}" type="pres">
      <dgm:prSet presAssocID="{BD2EC57E-3AA7-47C5-A169-E2299AFE1211}" presName="sibTrans" presStyleLbl="sibTrans2D1" presStyleIdx="3" presStyleCnt="4"/>
      <dgm:spPr/>
      <dgm:t>
        <a:bodyPr/>
        <a:lstStyle/>
        <a:p>
          <a:endParaRPr lang="es-MX"/>
        </a:p>
      </dgm:t>
    </dgm:pt>
    <dgm:pt modelId="{A79D3DA4-07BC-4510-BD0D-4A3F0130B71C}" type="pres">
      <dgm:prSet presAssocID="{BD2EC57E-3AA7-47C5-A169-E2299AFE1211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2D351FE9-5EFC-481A-BA47-EC9730A17C67}" type="pres">
      <dgm:prSet presAssocID="{4E9F60E7-74E7-44C1-A48F-A526036D01C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B7A7585-0F9B-45AF-BE5F-0E71C73B3BCE}" type="presOf" srcId="{44C0589F-A21F-4D18-82A6-5AAFAC32473F}" destId="{18A9CCDA-79E0-41C8-8332-9D6D57E957C5}" srcOrd="0" destOrd="0" presId="urn:microsoft.com/office/officeart/2005/8/layout/process1"/>
    <dgm:cxn modelId="{BF9DFB1A-8A8C-4698-83A0-AA8B95F5741B}" type="presOf" srcId="{EC18FC78-9A2A-4508-BE6F-0FA1DAC06F35}" destId="{5F9A1130-7F10-4D0A-9A5C-93256E5C9B22}" srcOrd="0" destOrd="0" presId="urn:microsoft.com/office/officeart/2005/8/layout/process1"/>
    <dgm:cxn modelId="{A12D9142-E992-470A-A2A2-5CFC2CE5D659}" type="presOf" srcId="{BD2EC57E-3AA7-47C5-A169-E2299AFE1211}" destId="{CA2BBF70-5A81-4CE3-9554-4CD4FAC88675}" srcOrd="0" destOrd="0" presId="urn:microsoft.com/office/officeart/2005/8/layout/process1"/>
    <dgm:cxn modelId="{B70B99E1-858F-43E7-8BA8-3AC5284B3013}" type="presOf" srcId="{F228C0B5-C56A-4927-9DCF-FC2991F89BB3}" destId="{7932B7CD-E86F-4598-AAEC-641BB10CEC2B}" srcOrd="1" destOrd="0" presId="urn:microsoft.com/office/officeart/2005/8/layout/process1"/>
    <dgm:cxn modelId="{B93ACC1A-F179-4B60-A475-D364457C6560}" type="presOf" srcId="{E70C4BE8-8A35-4DBB-8B8F-13F09CB68A9C}" destId="{C6E82385-1089-4AC6-AB11-0777589B6F8E}" srcOrd="0" destOrd="0" presId="urn:microsoft.com/office/officeart/2005/8/layout/process1"/>
    <dgm:cxn modelId="{AAD9FF3F-B5DF-4CC0-8D9A-B3348715EDFC}" type="presOf" srcId="{F228C0B5-C56A-4927-9DCF-FC2991F89BB3}" destId="{50244509-EC27-4AAF-B34B-68FD5883E3FC}" srcOrd="0" destOrd="0" presId="urn:microsoft.com/office/officeart/2005/8/layout/process1"/>
    <dgm:cxn modelId="{5D494559-C554-4FB8-BDF4-BD5DA21DFDE5}" srcId="{44C0589F-A21F-4D18-82A6-5AAFAC32473F}" destId="{4E9F60E7-74E7-44C1-A48F-A526036D01CA}" srcOrd="4" destOrd="0" parTransId="{D8DACA63-1228-47C9-AA1A-7F31A0FA4915}" sibTransId="{D871BAF5-FC6F-4D17-8E96-08DCF57E30A8}"/>
    <dgm:cxn modelId="{794F520E-C51C-4F16-A0BE-78C9B5471AB3}" type="presOf" srcId="{D29B117B-9743-46C2-B72A-FE05BEE4D3CF}" destId="{0532E204-1528-4CDE-9808-633014D60612}" srcOrd="0" destOrd="0" presId="urn:microsoft.com/office/officeart/2005/8/layout/process1"/>
    <dgm:cxn modelId="{B407B2EB-98D4-45B7-A269-1737C5168314}" srcId="{44C0589F-A21F-4D18-82A6-5AAFAC32473F}" destId="{1E099E2C-742A-4D76-9D78-45BFB6169555}" srcOrd="1" destOrd="0" parTransId="{C02CA957-71E5-4A9F-A9BE-0F05F240F43B}" sibTransId="{F228C0B5-C56A-4927-9DCF-FC2991F89BB3}"/>
    <dgm:cxn modelId="{FE16D13A-4651-42F5-8901-D6A67287F5E4}" type="presOf" srcId="{626F8CBC-BF7D-4AFF-91B3-444AB3D30B2E}" destId="{9CF22803-88EC-4E7B-A6BF-69D545014D5F}" srcOrd="0" destOrd="0" presId="urn:microsoft.com/office/officeart/2005/8/layout/process1"/>
    <dgm:cxn modelId="{B2B2A3A0-AD61-4C22-915D-687EC7968D79}" srcId="{44C0589F-A21F-4D18-82A6-5AAFAC32473F}" destId="{EC18FC78-9A2A-4508-BE6F-0FA1DAC06F35}" srcOrd="0" destOrd="0" parTransId="{8187CD5D-79D0-4046-972F-F46C24D239C4}" sibTransId="{4761A3C7-50FD-4025-B05E-9FAEF5EDB37D}"/>
    <dgm:cxn modelId="{9E7F2451-AEC8-4103-AD8B-E208568E255E}" type="presOf" srcId="{4761A3C7-50FD-4025-B05E-9FAEF5EDB37D}" destId="{63AE5197-E80E-427E-8728-DCFB556CCE3A}" srcOrd="1" destOrd="0" presId="urn:microsoft.com/office/officeart/2005/8/layout/process1"/>
    <dgm:cxn modelId="{224D6846-DB6B-40BB-8588-02AC06187013}" srcId="{44C0589F-A21F-4D18-82A6-5AAFAC32473F}" destId="{626F8CBC-BF7D-4AFF-91B3-444AB3D30B2E}" srcOrd="3" destOrd="0" parTransId="{CAF05CC4-3DEA-4846-A7DB-BB2EE8C1E884}" sibTransId="{BD2EC57E-3AA7-47C5-A169-E2299AFE1211}"/>
    <dgm:cxn modelId="{2C05BA2E-6D0A-451F-9E40-2765D8CC960B}" type="presOf" srcId="{BD2EC57E-3AA7-47C5-A169-E2299AFE1211}" destId="{A79D3DA4-07BC-4510-BD0D-4A3F0130B71C}" srcOrd="1" destOrd="0" presId="urn:microsoft.com/office/officeart/2005/8/layout/process1"/>
    <dgm:cxn modelId="{7C1E937B-B1FD-49E8-96F7-2CF727295CA3}" type="presOf" srcId="{1E099E2C-742A-4D76-9D78-45BFB6169555}" destId="{8C1A91F4-7C46-4913-AC20-D474F0F34E8E}" srcOrd="0" destOrd="0" presId="urn:microsoft.com/office/officeart/2005/8/layout/process1"/>
    <dgm:cxn modelId="{34F62997-EAC8-405F-8F5D-3E5859E1B601}" type="presOf" srcId="{4761A3C7-50FD-4025-B05E-9FAEF5EDB37D}" destId="{84BBA044-1F8F-47B8-A42A-F2F22B993E17}" srcOrd="0" destOrd="0" presId="urn:microsoft.com/office/officeart/2005/8/layout/process1"/>
    <dgm:cxn modelId="{456E1593-E7D2-4541-AA44-65BC4720B8BE}" type="presOf" srcId="{4E9F60E7-74E7-44C1-A48F-A526036D01CA}" destId="{2D351FE9-5EFC-481A-BA47-EC9730A17C67}" srcOrd="0" destOrd="0" presId="urn:microsoft.com/office/officeart/2005/8/layout/process1"/>
    <dgm:cxn modelId="{AEF69A6F-A66B-479E-B251-C2144E0FF16F}" type="presOf" srcId="{D29B117B-9743-46C2-B72A-FE05BEE4D3CF}" destId="{EFCD57DA-0147-47E4-999C-A1249F47B48F}" srcOrd="1" destOrd="0" presId="urn:microsoft.com/office/officeart/2005/8/layout/process1"/>
    <dgm:cxn modelId="{C032DADE-E3C0-40FE-ABAC-05735ACB05DD}" srcId="{44C0589F-A21F-4D18-82A6-5AAFAC32473F}" destId="{E70C4BE8-8A35-4DBB-8B8F-13F09CB68A9C}" srcOrd="2" destOrd="0" parTransId="{C3D2E7BB-5426-497C-A841-BB25A606C612}" sibTransId="{D29B117B-9743-46C2-B72A-FE05BEE4D3CF}"/>
    <dgm:cxn modelId="{5DB4F302-1509-46F4-B4B7-5B9B63004530}" type="presParOf" srcId="{18A9CCDA-79E0-41C8-8332-9D6D57E957C5}" destId="{5F9A1130-7F10-4D0A-9A5C-93256E5C9B22}" srcOrd="0" destOrd="0" presId="urn:microsoft.com/office/officeart/2005/8/layout/process1"/>
    <dgm:cxn modelId="{1FBD98C9-F1F1-40D6-BD26-05185037A8BE}" type="presParOf" srcId="{18A9CCDA-79E0-41C8-8332-9D6D57E957C5}" destId="{84BBA044-1F8F-47B8-A42A-F2F22B993E17}" srcOrd="1" destOrd="0" presId="urn:microsoft.com/office/officeart/2005/8/layout/process1"/>
    <dgm:cxn modelId="{99A36B51-C3F7-4E81-A18E-51C75BF6182C}" type="presParOf" srcId="{84BBA044-1F8F-47B8-A42A-F2F22B993E17}" destId="{63AE5197-E80E-427E-8728-DCFB556CCE3A}" srcOrd="0" destOrd="0" presId="urn:microsoft.com/office/officeart/2005/8/layout/process1"/>
    <dgm:cxn modelId="{7AEBC60E-99D8-4C22-98E1-C2E110036C93}" type="presParOf" srcId="{18A9CCDA-79E0-41C8-8332-9D6D57E957C5}" destId="{8C1A91F4-7C46-4913-AC20-D474F0F34E8E}" srcOrd="2" destOrd="0" presId="urn:microsoft.com/office/officeart/2005/8/layout/process1"/>
    <dgm:cxn modelId="{B5E2681D-5B99-45DA-9D60-184DA776F033}" type="presParOf" srcId="{18A9CCDA-79E0-41C8-8332-9D6D57E957C5}" destId="{50244509-EC27-4AAF-B34B-68FD5883E3FC}" srcOrd="3" destOrd="0" presId="urn:microsoft.com/office/officeart/2005/8/layout/process1"/>
    <dgm:cxn modelId="{B10D4C05-6018-46CA-AD9A-92C22ED7B63E}" type="presParOf" srcId="{50244509-EC27-4AAF-B34B-68FD5883E3FC}" destId="{7932B7CD-E86F-4598-AAEC-641BB10CEC2B}" srcOrd="0" destOrd="0" presId="urn:microsoft.com/office/officeart/2005/8/layout/process1"/>
    <dgm:cxn modelId="{0F1571DB-44B0-4D22-822C-EBA0D3DFE44D}" type="presParOf" srcId="{18A9CCDA-79E0-41C8-8332-9D6D57E957C5}" destId="{C6E82385-1089-4AC6-AB11-0777589B6F8E}" srcOrd="4" destOrd="0" presId="urn:microsoft.com/office/officeart/2005/8/layout/process1"/>
    <dgm:cxn modelId="{C06C4AB4-66A2-4533-BD58-EB37E521BC68}" type="presParOf" srcId="{18A9CCDA-79E0-41C8-8332-9D6D57E957C5}" destId="{0532E204-1528-4CDE-9808-633014D60612}" srcOrd="5" destOrd="0" presId="urn:microsoft.com/office/officeart/2005/8/layout/process1"/>
    <dgm:cxn modelId="{BF549B37-9637-4488-B7FE-E6833A3B9F19}" type="presParOf" srcId="{0532E204-1528-4CDE-9808-633014D60612}" destId="{EFCD57DA-0147-47E4-999C-A1249F47B48F}" srcOrd="0" destOrd="0" presId="urn:microsoft.com/office/officeart/2005/8/layout/process1"/>
    <dgm:cxn modelId="{E70CE52F-E37F-413C-8486-40FEE7A52E23}" type="presParOf" srcId="{18A9CCDA-79E0-41C8-8332-9D6D57E957C5}" destId="{9CF22803-88EC-4E7B-A6BF-69D545014D5F}" srcOrd="6" destOrd="0" presId="urn:microsoft.com/office/officeart/2005/8/layout/process1"/>
    <dgm:cxn modelId="{98108D42-8409-44D9-999E-3DBB85FC873C}" type="presParOf" srcId="{18A9CCDA-79E0-41C8-8332-9D6D57E957C5}" destId="{CA2BBF70-5A81-4CE3-9554-4CD4FAC88675}" srcOrd="7" destOrd="0" presId="urn:microsoft.com/office/officeart/2005/8/layout/process1"/>
    <dgm:cxn modelId="{18522E83-BC50-433F-ACAA-7E01C253CF9E}" type="presParOf" srcId="{CA2BBF70-5A81-4CE3-9554-4CD4FAC88675}" destId="{A79D3DA4-07BC-4510-BD0D-4A3F0130B71C}" srcOrd="0" destOrd="0" presId="urn:microsoft.com/office/officeart/2005/8/layout/process1"/>
    <dgm:cxn modelId="{1DA3F9B0-46DD-48E9-970E-F0E2F6C86E1B}" type="presParOf" srcId="{18A9CCDA-79E0-41C8-8332-9D6D57E957C5}" destId="{2D351FE9-5EFC-481A-BA47-EC9730A17C6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A1130-7F10-4D0A-9A5C-93256E5C9B22}">
      <dsp:nvSpPr>
        <dsp:cNvPr id="0" name=""/>
        <dsp:cNvSpPr/>
      </dsp:nvSpPr>
      <dsp:spPr>
        <a:xfrm>
          <a:off x="4464" y="1701306"/>
          <a:ext cx="1383886" cy="19979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1. Identificar el problema. El problema deberá ser específico y concreto</a:t>
          </a:r>
          <a:endParaRPr lang="es-MX" sz="1800" kern="1200" dirty="0"/>
        </a:p>
      </dsp:txBody>
      <dsp:txXfrm>
        <a:off x="44997" y="1741839"/>
        <a:ext cx="1302820" cy="1916920"/>
      </dsp:txXfrm>
    </dsp:sp>
    <dsp:sp modelId="{84BBA044-1F8F-47B8-A42A-F2F22B993E17}">
      <dsp:nvSpPr>
        <dsp:cNvPr id="0" name=""/>
        <dsp:cNvSpPr/>
      </dsp:nvSpPr>
      <dsp:spPr>
        <a:xfrm>
          <a:off x="1526739" y="2528698"/>
          <a:ext cx="293383" cy="3432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1526739" y="2597339"/>
        <a:ext cx="205368" cy="205921"/>
      </dsp:txXfrm>
    </dsp:sp>
    <dsp:sp modelId="{8C1A91F4-7C46-4913-AC20-D474F0F34E8E}">
      <dsp:nvSpPr>
        <dsp:cNvPr id="0" name=""/>
        <dsp:cNvSpPr/>
      </dsp:nvSpPr>
      <dsp:spPr>
        <a:xfrm>
          <a:off x="1941905" y="1701306"/>
          <a:ext cx="1383886" cy="19979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2. Registrar la frase que resume el problema (cabeza del pescado)</a:t>
          </a:r>
          <a:endParaRPr lang="es-MX" sz="1800" kern="1200" dirty="0"/>
        </a:p>
      </dsp:txBody>
      <dsp:txXfrm>
        <a:off x="1982438" y="1741839"/>
        <a:ext cx="1302820" cy="1916920"/>
      </dsp:txXfrm>
    </dsp:sp>
    <dsp:sp modelId="{50244509-EC27-4AAF-B34B-68FD5883E3FC}">
      <dsp:nvSpPr>
        <dsp:cNvPr id="0" name=""/>
        <dsp:cNvSpPr/>
      </dsp:nvSpPr>
      <dsp:spPr>
        <a:xfrm>
          <a:off x="3464180" y="2528698"/>
          <a:ext cx="293383" cy="3432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3464180" y="2597339"/>
        <a:ext cx="205368" cy="205921"/>
      </dsp:txXfrm>
    </dsp:sp>
    <dsp:sp modelId="{C6E82385-1089-4AC6-AB11-0777589B6F8E}">
      <dsp:nvSpPr>
        <dsp:cNvPr id="0" name=""/>
        <dsp:cNvSpPr/>
      </dsp:nvSpPr>
      <dsp:spPr>
        <a:xfrm>
          <a:off x="3879346" y="1701306"/>
          <a:ext cx="1383886" cy="19979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3. Dibujar y marcar las espinas principales. (Categorías)</a:t>
          </a:r>
          <a:endParaRPr lang="es-MX" sz="1800" kern="1200" dirty="0"/>
        </a:p>
      </dsp:txBody>
      <dsp:txXfrm>
        <a:off x="3919879" y="1741839"/>
        <a:ext cx="1302820" cy="1916920"/>
      </dsp:txXfrm>
    </dsp:sp>
    <dsp:sp modelId="{0532E204-1528-4CDE-9808-633014D60612}">
      <dsp:nvSpPr>
        <dsp:cNvPr id="0" name=""/>
        <dsp:cNvSpPr/>
      </dsp:nvSpPr>
      <dsp:spPr>
        <a:xfrm>
          <a:off x="5401621" y="2528698"/>
          <a:ext cx="293383" cy="3432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5401621" y="2597339"/>
        <a:ext cx="205368" cy="205921"/>
      </dsp:txXfrm>
    </dsp:sp>
    <dsp:sp modelId="{9CF22803-88EC-4E7B-A6BF-69D545014D5F}">
      <dsp:nvSpPr>
        <dsp:cNvPr id="0" name=""/>
        <dsp:cNvSpPr/>
      </dsp:nvSpPr>
      <dsp:spPr>
        <a:xfrm>
          <a:off x="5816787" y="1701306"/>
          <a:ext cx="1383886" cy="19979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4. Realizar una lluvia de ideas de las causas del problema</a:t>
          </a:r>
          <a:endParaRPr lang="es-MX" sz="1800" kern="1200" dirty="0"/>
        </a:p>
      </dsp:txBody>
      <dsp:txXfrm>
        <a:off x="5857320" y="1741839"/>
        <a:ext cx="1302820" cy="1916920"/>
      </dsp:txXfrm>
    </dsp:sp>
    <dsp:sp modelId="{CA2BBF70-5A81-4CE3-9554-4CD4FAC88675}">
      <dsp:nvSpPr>
        <dsp:cNvPr id="0" name=""/>
        <dsp:cNvSpPr/>
      </dsp:nvSpPr>
      <dsp:spPr>
        <a:xfrm>
          <a:off x="7339063" y="2528698"/>
          <a:ext cx="293383" cy="3432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7339063" y="2597339"/>
        <a:ext cx="205368" cy="205921"/>
      </dsp:txXfrm>
    </dsp:sp>
    <dsp:sp modelId="{2D351FE9-5EFC-481A-BA47-EC9730A17C67}">
      <dsp:nvSpPr>
        <dsp:cNvPr id="0" name=""/>
        <dsp:cNvSpPr/>
      </dsp:nvSpPr>
      <dsp:spPr>
        <a:xfrm>
          <a:off x="7754229" y="1701306"/>
          <a:ext cx="1383886" cy="19979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5. Identificar los candidatos para la “causa más probable”</a:t>
          </a:r>
          <a:endParaRPr lang="es-MX" sz="1800" kern="1200" dirty="0"/>
        </a:p>
      </dsp:txBody>
      <dsp:txXfrm>
        <a:off x="7794762" y="1741839"/>
        <a:ext cx="1302820" cy="1916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326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515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8333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109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695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38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106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2679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260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70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471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34F70-F032-4014-B1E8-96C41430BBF8}" type="datetimeFigureOut">
              <a:rPr lang="es-MX" smtClean="0"/>
              <a:t>09/09/2017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1FDB-75A1-4301-83BD-CD7C635531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562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m.mx/url?sa=i&amp;rct=j&amp;q=&amp;esrc=s&amp;source=images&amp;cd=&amp;cad=rja&amp;uact=8&amp;ved=0ahUKEwilye7JiuvPAhXLhlQKHQ-kCuIQjRwIBw&amp;url=http://aprendeypiensa.com/2012/06/el-metodo-ishikawa.html/&amp;bvm=bv.136499718,d.cGw&amp;psig=AFQjCNGtJ_rE1dBalKk2LDbboUlF6FQB-Q&amp;ust=147711113120730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cursodireccionproyectos.com/wp-content/uploads/Diagrama-ishikawa-caso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google.com.mx/url?sa=i&amp;rct=j&amp;q=&amp;esrc=s&amp;source=images&amp;cd=&amp;cad=rja&amp;uact=8&amp;ved=0ahUKEwj44IObk-vPAhVqwFQKHYg7AqMQjRwIBw&amp;url=http://ignaciosantiago.com/blog/buscar-trabajo-redes-sociales/&amp;bvm=bv.136499718,d.cGw&amp;psig=AFQjCNEK7_0cArkDrE_a2yqEUJbs2UU1fw&amp;ust=147711359218229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mx/url?sa=i&amp;rct=j&amp;q=&amp;esrc=s&amp;source=images&amp;cd=&amp;cad=rja&amp;uact=8&amp;ved=0ahUKEwjIsrz2--rPAhVRsBQKHQ5hBnEQjRwIBw&amp;url=http://protestantedigital.com/magacin/12467/La_responsabilidad_iquestcausa_o_efecto&amp;bvm=bv.136499718,d.d2s&amp;psig=AFQjCNGfqJOBphOsD6l7aSrFzVRGsMkTuw&amp;ust=1477107352604586" TargetMode="External"/><Relationship Id="rId2" Type="http://schemas.openxmlformats.org/officeDocument/2006/relationships/hyperlink" Target="http://www.definicionabc.com/general/desempeno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.mx/url?sa=i&amp;rct=j&amp;q=&amp;esrc=s&amp;source=images&amp;cd=&amp;cad=rja&amp;uact=8&amp;ved=&amp;url=http://es.slideshare.net/paula_morales/ejemplos-de-organizadores-graficos-paulina-morales&amp;bvm=bv.136499718,d.cGc&amp;psig=AFQjCNEaIrYP3XVVDAP3C-MaMvk-FB92Aw&amp;ust=147710374961420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.mx/url?sa=i&amp;rct=j&amp;q=&amp;esrc=s&amp;source=images&amp;cd=&amp;cad=rja&amp;uact=8&amp;ved=0ahUKEwjVtKv49OrPAhXlhVQKHQVIAMsQjRwIBw&amp;url=http://topsy.fr/hashtag.php?q%3D#pensando&amp;psig=AFQjCNG2dljhEW9SlcQ64buTKrDNoCW3Kw&amp;ust=147710545008742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.mx/url?sa=i&amp;rct=j&amp;q=&amp;esrc=s&amp;source=images&amp;cd=&amp;cad=rja&amp;uact=8&amp;ved=0ahUKEwiJ0LSD9-rPAhWDwxQKHW8PCCIQjRwIBw&amp;url=http://gracerossasistger.blogspot.com/2015/10/taller-n3-el-enfoque-de-sistemas.html&amp;bvm=bv.136499718,d.cGw&amp;psig=AFQjCNGTxKASOHHXM1DWK_NP-HeV0yGjQQ&amp;ust=147710595557876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mx/url?sa=i&amp;rct=j&amp;q=&amp;esrc=s&amp;source=images&amp;cd=&amp;cad=rja&amp;uact=8&amp;ved=0ahUKEwivyZWT_-rPAhVFthQKHTCbCIIQjRwIBw&amp;url=http://blog.tiching.com/la-lluvia-de-ideas-como-recurso-educativo/&amp;bvm=bv.136499718,d.d2s&amp;psig=AFQjCNE8B1iSAiDQ0SXSC5atWUK0BHYUvA&amp;ust=1477108233777030" TargetMode="External"/><Relationship Id="rId2" Type="http://schemas.openxmlformats.org/officeDocument/2006/relationships/hyperlink" Target="https://es.wikipedia.org/wiki/Idea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s://www.google.com.mx/url?sa=i&amp;rct=j&amp;q=&amp;esrc=s&amp;source=images&amp;cd=&amp;cad=rja&amp;uact=8&amp;ved=0ahUKEwiAzdG3gevPAhXBthQKHQ_CAikQjRwIBw&amp;url=http://www.eduardoresbier.com/creatividad-piensas-con-los-pies/&amp;psig=AFQjCNHLHpz6qK33v2xjmnKc6pya7I0Zaw&amp;ust=1477108602636530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1.bp.blogspot.com/-78tC_lqqfiI/VaBa22jd7pI/AAAAAAAAAA0/ljCexLymYX0/s1600/ejemplo.bm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Iteraci%C3%B3n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es.wikipedia.org/wiki/T%C3%A9cn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.mx/url?sa=i&amp;rct=j&amp;q=&amp;esrc=s&amp;source=images&amp;cd=&amp;cad=rja&amp;uact=8&amp;ved=0ahUKEwiTs_fRhOvPAhUH7BQKHT9pAKwQjRwIBw&amp;url=http://www.bloglogisticayproduccion.com/2014/07/29/los-5-porques-la-localizacion-rapida-de-la-raiz-del-problema/&amp;bvm=bv.136499718,d.d2s&amp;psig=AFQjCNE0eb4XK3GbggRFA7PzXMYfOekUng&amp;ust=1477109702926397" TargetMode="External"/><Relationship Id="rId5" Type="http://schemas.openxmlformats.org/officeDocument/2006/relationships/hyperlink" Target="https://es.wikipedia.org/wiki/Defecto" TargetMode="External"/><Relationship Id="rId4" Type="http://schemas.openxmlformats.org/officeDocument/2006/relationships/hyperlink" Target="https://es.wikipedia.org/wiki/An%C3%A1lisis_de_causa_ra%C3%ADz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5327986" cy="147002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Herramientas para determinar la causa raíz 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96136" y="6177136"/>
            <a:ext cx="3200400" cy="694928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s-MX" sz="2400" dirty="0" smtClean="0">
                <a:solidFill>
                  <a:schemeClr val="tx1"/>
                </a:solidFill>
              </a:rPr>
              <a:t>Solución de problemas</a:t>
            </a:r>
          </a:p>
          <a:p>
            <a:pPr algn="r"/>
            <a:r>
              <a:rPr lang="es-MX" sz="2400" dirty="0" smtClean="0">
                <a:solidFill>
                  <a:schemeClr val="tx1"/>
                </a:solidFill>
              </a:rPr>
              <a:t>UDC II </a:t>
            </a:r>
            <a:endParaRPr lang="es-MX" sz="2400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361grados.net/media/2010/12/foto-ficha-herramientas-de-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66"/>
          <a:stretch/>
        </p:blipFill>
        <p:spPr bwMode="auto">
          <a:xfrm>
            <a:off x="6013786" y="0"/>
            <a:ext cx="3130214" cy="56612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52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9011344" cy="1143000"/>
          </a:xfrm>
        </p:spPr>
        <p:txBody>
          <a:bodyPr>
            <a:noAutofit/>
          </a:bodyPr>
          <a:lstStyle/>
          <a:p>
            <a:pPr algn="l"/>
            <a:r>
              <a:rPr lang="es-MX" sz="3600" dirty="0" smtClean="0"/>
              <a:t>Diagrama de Ishikawa (diagrama de pescado)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218883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 smtClean="0"/>
              <a:t>También llamado diagrama causa – efecto, es </a:t>
            </a:r>
            <a:r>
              <a:rPr lang="es-MX" dirty="0"/>
              <a:t>la representación de varios elementos (causas) de un sistema que pueden contribuir a un problema (efecto). Fue desarrollado en 1943 por el Profesor Kaoru Ishikawa en Tokio</a:t>
            </a:r>
            <a:r>
              <a:rPr lang="es-MX" dirty="0" smtClean="0"/>
              <a:t>.</a:t>
            </a:r>
          </a:p>
          <a:p>
            <a:pPr algn="just"/>
            <a:endParaRPr lang="es-MX" dirty="0" smtClean="0"/>
          </a:p>
        </p:txBody>
      </p:sp>
      <p:pic>
        <p:nvPicPr>
          <p:cNvPr id="9220" name="Picture 4" descr="Resultado de imagen para diagrama ishikaw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21088"/>
            <a:ext cx="28575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427984" y="3933056"/>
            <a:ext cx="46085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dirty="0" smtClean="0"/>
          </a:p>
          <a:p>
            <a:r>
              <a:rPr lang="es-MX" sz="2400" dirty="0" smtClean="0"/>
              <a:t>La naturaleza del diagrama permite que los grupos organicen grandes cantidades de información sobre un problema y determinar sus posibles causas y finalmente las causas principales.  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51282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ttp://www.cyta.com.ar/biblioteca/bddoc/bdlibros/herramientas_calidad/causaefecto_archivos/pez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280920" cy="5401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99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</a:t>
            </a:r>
            <a:r>
              <a:rPr lang="es-MX" dirty="0" smtClean="0"/>
              <a:t>Cómo se utiliza?</a:t>
            </a:r>
            <a:br>
              <a:rPr lang="es-MX" dirty="0" smtClean="0"/>
            </a:br>
            <a:endParaRPr lang="es-MX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840987965"/>
              </p:ext>
            </p:extLst>
          </p:nvPr>
        </p:nvGraphicFramePr>
        <p:xfrm>
          <a:off x="0" y="692696"/>
          <a:ext cx="914258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860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Caso de estudio. Diagrama de ishikaw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6"/>
          <a:stretch/>
        </p:blipFill>
        <p:spPr bwMode="auto">
          <a:xfrm>
            <a:off x="107504" y="1108364"/>
            <a:ext cx="8883945" cy="462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2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¿Qué herramienta utilizarías para </a:t>
            </a:r>
            <a:r>
              <a:rPr lang="es-MX" smtClean="0">
                <a:solidFill>
                  <a:schemeClr val="accent1">
                    <a:lumMod val="75000"/>
                  </a:schemeClr>
                </a:solidFill>
              </a:rPr>
              <a:t>determinar la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causa raíz de tu problema?</a:t>
            </a:r>
            <a:endParaRPr lang="es-MX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290" name="Picture 2" descr="Resultado de imagen para busca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852936"/>
            <a:ext cx="5924550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42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 smtClean="0"/>
              <a:t>Problemas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1656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600" b="1" dirty="0" smtClean="0"/>
              <a:t>Cuando hablamos de problemas, estamos hablando de elementos que obstaculizan el correcto o normal </a:t>
            </a:r>
            <a:r>
              <a:rPr lang="es-MX" sz="2600" b="1" dirty="0" smtClean="0">
                <a:hlinkClick r:id="rId2" tooltip="desempeño"/>
              </a:rPr>
              <a:t>desempeño</a:t>
            </a:r>
            <a:r>
              <a:rPr lang="es-MX" sz="2600" b="1" dirty="0" smtClean="0"/>
              <a:t> de situaciones, procesos y fenómenos que nos rodean. </a:t>
            </a:r>
          </a:p>
          <a:p>
            <a:pPr marL="0" indent="0" algn="just">
              <a:buNone/>
            </a:pPr>
            <a:endParaRPr lang="es-MX" b="1" dirty="0"/>
          </a:p>
        </p:txBody>
      </p:sp>
      <p:pic>
        <p:nvPicPr>
          <p:cNvPr id="5122" name="Picture 2" descr="Resultado de imagen para causa y consecuenci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6" y="3346727"/>
            <a:ext cx="3333750" cy="225742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139952" y="3429000"/>
            <a:ext cx="460851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El origen de un problema son sus causas, y la situación problemática genera ciertos síntomas o efectos. </a:t>
            </a:r>
            <a:endParaRPr lang="es-MX" sz="2800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1562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efecto problema causa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0"/>
            <a:ext cx="5513065" cy="66693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467544" y="1821543"/>
            <a:ext cx="2041670" cy="93610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Efectos /Síntomas </a:t>
            </a:r>
            <a:endParaRPr lang="es-MX" sz="28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707410" y="4067871"/>
            <a:ext cx="1800200" cy="72008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Problema </a:t>
            </a:r>
            <a:endParaRPr lang="es-MX" sz="2400" b="1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3568" y="5747676"/>
            <a:ext cx="1800200" cy="612938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Causas </a:t>
            </a:r>
            <a:endParaRPr lang="es-MX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2785592" y="2037567"/>
            <a:ext cx="1368152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Flecha derecha"/>
          <p:cNvSpPr/>
          <p:nvPr/>
        </p:nvSpPr>
        <p:spPr>
          <a:xfrm>
            <a:off x="2785592" y="4283895"/>
            <a:ext cx="1444739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lecha derecha"/>
          <p:cNvSpPr/>
          <p:nvPr/>
        </p:nvSpPr>
        <p:spPr>
          <a:xfrm>
            <a:off x="2785592" y="6024919"/>
            <a:ext cx="1368152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84223" y="2757647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Resultados o consecuencias del problema.</a:t>
            </a:r>
          </a:p>
          <a:p>
            <a:pPr algn="ctr"/>
            <a:r>
              <a:rPr lang="es-MX" dirty="0" smtClean="0"/>
              <a:t> </a:t>
            </a:r>
            <a:r>
              <a:rPr lang="es-MX" dirty="0" smtClean="0">
                <a:solidFill>
                  <a:srgbClr val="FF0000"/>
                </a:solidFill>
              </a:rPr>
              <a:t>VISIBLE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36352" y="4787951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Diferencia detectada ante lo planeado</a:t>
            </a:r>
            <a:endParaRPr lang="es-MX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95452" y="6276947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Origen del problema.</a:t>
            </a:r>
          </a:p>
          <a:p>
            <a:pPr algn="ctr"/>
            <a:r>
              <a:rPr lang="es-MX" dirty="0" smtClean="0">
                <a:solidFill>
                  <a:srgbClr val="FF0000"/>
                </a:solidFill>
              </a:rPr>
              <a:t> NO VISIBLE 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50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1756792"/>
          </a:xfrm>
        </p:spPr>
        <p:txBody>
          <a:bodyPr/>
          <a:lstStyle/>
          <a:p>
            <a:pPr algn="just"/>
            <a:r>
              <a:rPr lang="es-MX" dirty="0" smtClean="0"/>
              <a:t>Identificar la causa raíz del problema permite corregir el origen para eliminarlo por COMPLETO y no solo los síntomas. </a:t>
            </a:r>
            <a:endParaRPr lang="es-MX" dirty="0"/>
          </a:p>
        </p:txBody>
      </p:sp>
      <p:pic>
        <p:nvPicPr>
          <p:cNvPr id="3074" name="Picture 2" descr="Resultado de imagen para pensando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5" r="9753"/>
          <a:stretch/>
        </p:blipFill>
        <p:spPr bwMode="auto">
          <a:xfrm>
            <a:off x="5575610" y="3717032"/>
            <a:ext cx="2185639" cy="278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Llamada ovalada"/>
          <p:cNvSpPr/>
          <p:nvPr/>
        </p:nvSpPr>
        <p:spPr>
          <a:xfrm>
            <a:off x="1625670" y="2497542"/>
            <a:ext cx="2376264" cy="1800200"/>
          </a:xfrm>
          <a:prstGeom prst="wedgeEllipseCallout">
            <a:avLst>
              <a:gd name="adj1" fmla="val 120889"/>
              <a:gd name="adj2" fmla="val 8603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2057718" y="2885656"/>
            <a:ext cx="19442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>
                <a:solidFill>
                  <a:schemeClr val="bg1"/>
                </a:solidFill>
              </a:rPr>
              <a:t>¿</a:t>
            </a:r>
            <a:r>
              <a:rPr lang="es-MX" sz="3200" b="1" dirty="0" smtClean="0">
                <a:solidFill>
                  <a:schemeClr val="bg1"/>
                </a:solidFill>
              </a:rPr>
              <a:t>Por qué ocurrió?</a:t>
            </a:r>
            <a:endParaRPr lang="es-MX" sz="3200" b="1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669" y="5147206"/>
            <a:ext cx="5040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Un adecuado análisis de causas raíz nos invita a explorar más allá de lo aparentemente obvio y no estar satisfechos con explicaciones superficiales, basadas en suposiciones y no en una investigación profunda de los hechos.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160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Herramientas de detección de causa raíz 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MX" dirty="0" smtClean="0">
                <a:solidFill>
                  <a:srgbClr val="00B050"/>
                </a:solidFill>
              </a:rPr>
              <a:t>Lluvia de ideas 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dirty="0" smtClean="0">
                <a:solidFill>
                  <a:srgbClr val="00B050"/>
                </a:solidFill>
              </a:rPr>
              <a:t>5 ¿</a:t>
            </a:r>
            <a:r>
              <a:rPr lang="es-MX" dirty="0">
                <a:solidFill>
                  <a:srgbClr val="00B050"/>
                </a:solidFill>
              </a:rPr>
              <a:t>P</a:t>
            </a:r>
            <a:r>
              <a:rPr lang="es-MX" dirty="0" smtClean="0">
                <a:solidFill>
                  <a:srgbClr val="00B050"/>
                </a:solidFill>
              </a:rPr>
              <a:t>or qué?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MX" dirty="0" smtClean="0">
                <a:solidFill>
                  <a:srgbClr val="00B050"/>
                </a:solidFill>
              </a:rPr>
              <a:t>Diagrama de Ishikawa</a:t>
            </a:r>
          </a:p>
          <a:p>
            <a:pPr>
              <a:buFont typeface="Wingdings" panose="05000000000000000000" pitchFamily="2" charset="2"/>
              <a:buChar char="ü"/>
            </a:pPr>
            <a:endParaRPr lang="es-MX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s-MX" dirty="0">
              <a:solidFill>
                <a:srgbClr val="00B050"/>
              </a:solidFill>
            </a:endParaRPr>
          </a:p>
        </p:txBody>
      </p:sp>
      <p:pic>
        <p:nvPicPr>
          <p:cNvPr id="4098" name="Picture 2" descr="Resultado de imagen para encontrar la causa de un problem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510590"/>
            <a:ext cx="3078650" cy="307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40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 smtClean="0"/>
              <a:t>Lluvia de ideas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916832"/>
            <a:ext cx="4283968" cy="4133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E</a:t>
            </a:r>
            <a:r>
              <a:rPr lang="es-ES" dirty="0" smtClean="0">
                <a:effectLst/>
              </a:rPr>
              <a:t>s una herramienta de trabajo grupal que facilita el surgimiento de nuevas </a:t>
            </a:r>
            <a:r>
              <a:rPr lang="es-ES" dirty="0" smtClean="0">
                <a:effectLst/>
                <a:hlinkClick r:id="rId2" tooltip="Ideas"/>
              </a:rPr>
              <a:t>ideas</a:t>
            </a:r>
            <a:r>
              <a:rPr lang="es-ES" dirty="0" smtClean="0">
                <a:effectLst/>
              </a:rPr>
              <a:t> sobre un tema o problema determinado en un ambiente relajado.</a:t>
            </a:r>
          </a:p>
        </p:txBody>
      </p:sp>
      <p:pic>
        <p:nvPicPr>
          <p:cNvPr id="6146" name="Picture 2" descr="Resultado de imagen para Lluvia de ideas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6" r="24655"/>
          <a:stretch/>
        </p:blipFill>
        <p:spPr bwMode="auto">
          <a:xfrm>
            <a:off x="4932040" y="116632"/>
            <a:ext cx="3960440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esultado de imagen para ejemplo Lluvia de ideas">
            <a:hlinkClick r:id="rId5"/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11"/>
          <a:stretch/>
        </p:blipFill>
        <p:spPr bwMode="auto">
          <a:xfrm>
            <a:off x="4788024" y="3429000"/>
            <a:ext cx="4104456" cy="314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46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1.bp.blogspot.com/-78tC_lqqfiI/VaBa22jd7pI/AAAAAAAAAA0/ljCexLymYX0/s640/ejemplo.bmp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8262"/>
            <a:ext cx="8859826" cy="678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95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5 ¿Por qué?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70074"/>
            <a:ext cx="8579296" cy="4525963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>
                <a:effectLst/>
              </a:rPr>
              <a:t>Es una </a:t>
            </a:r>
            <a:r>
              <a:rPr lang="es-ES" sz="2800" dirty="0" smtClean="0">
                <a:effectLst/>
                <a:hlinkClick r:id="rId2" tooltip="Técnica"/>
              </a:rPr>
              <a:t>técnica</a:t>
            </a:r>
            <a:r>
              <a:rPr lang="es-ES" sz="2800" dirty="0" smtClean="0">
                <a:effectLst/>
              </a:rPr>
              <a:t> usada originalmente en Toyota para realizar preguntas </a:t>
            </a:r>
            <a:r>
              <a:rPr lang="es-ES" sz="2800" dirty="0" smtClean="0">
                <a:effectLst/>
                <a:hlinkClick r:id="rId3" tooltip="Iteración"/>
              </a:rPr>
              <a:t>iterativas</a:t>
            </a:r>
            <a:r>
              <a:rPr lang="es-ES" sz="2800" dirty="0" smtClean="0">
                <a:effectLst/>
              </a:rPr>
              <a:t> para  determinar la </a:t>
            </a:r>
            <a:r>
              <a:rPr lang="es-ES" sz="2800" dirty="0" smtClean="0">
                <a:effectLst/>
                <a:hlinkClick r:id="rId4" tooltip="Análisis de causa raíz"/>
              </a:rPr>
              <a:t>causa raíz</a:t>
            </a:r>
            <a:r>
              <a:rPr lang="es-ES" sz="2800" dirty="0" smtClean="0">
                <a:effectLst/>
              </a:rPr>
              <a:t> de un </a:t>
            </a:r>
            <a:r>
              <a:rPr lang="es-ES" sz="2800" dirty="0" smtClean="0">
                <a:effectLst/>
                <a:hlinkClick r:id="rId5" tooltip="Defecto"/>
              </a:rPr>
              <a:t>defecto</a:t>
            </a:r>
            <a:r>
              <a:rPr lang="es-ES" sz="2800" dirty="0" smtClean="0">
                <a:effectLst/>
              </a:rPr>
              <a:t> o problema repitiendo la pregunta "¿Por qué?". Cada respuesta forma la base de la siguiente pregunta.</a:t>
            </a:r>
            <a:endParaRPr lang="es-MX" sz="2800" dirty="0"/>
          </a:p>
        </p:txBody>
      </p:sp>
      <p:pic>
        <p:nvPicPr>
          <p:cNvPr id="8194" name="Picture 2" descr="Resultado de imagen para 5 por qué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933056"/>
            <a:ext cx="4578127" cy="259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5 ¿Por qué?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S" dirty="0" smtClean="0">
                <a:solidFill>
                  <a:srgbClr val="FF0000"/>
                </a:solidFill>
                <a:effectLst/>
              </a:rPr>
              <a:t>El vehículo no arranca. (El problema)</a:t>
            </a:r>
          </a:p>
          <a:p>
            <a:pPr algn="just"/>
            <a:endParaRPr lang="es-ES" dirty="0" smtClean="0">
              <a:effectLst/>
            </a:endParaRPr>
          </a:p>
          <a:p>
            <a:pPr algn="just"/>
            <a:r>
              <a:rPr lang="es-ES" b="1" i="1" dirty="0" smtClean="0">
                <a:effectLst/>
              </a:rPr>
              <a:t>¿Por qué?</a:t>
            </a:r>
            <a:r>
              <a:rPr lang="es-ES" dirty="0" smtClean="0">
                <a:effectLst/>
              </a:rPr>
              <a:t> - La batería está muerta. (Primer ¿Por qué?)</a:t>
            </a:r>
          </a:p>
          <a:p>
            <a:pPr marL="0" indent="0" algn="just">
              <a:buNone/>
            </a:pPr>
            <a:endParaRPr lang="es-ES" dirty="0" smtClean="0">
              <a:effectLst/>
            </a:endParaRPr>
          </a:p>
          <a:p>
            <a:pPr algn="just"/>
            <a:r>
              <a:rPr lang="es-ES" b="1" i="1" dirty="0" smtClean="0">
                <a:effectLst/>
              </a:rPr>
              <a:t>¿Por qué?</a:t>
            </a:r>
            <a:r>
              <a:rPr lang="es-ES" dirty="0" smtClean="0">
                <a:effectLst/>
              </a:rPr>
              <a:t> - El alternador no está funcionando. (Segundo ¿Por qué?)</a:t>
            </a:r>
          </a:p>
          <a:p>
            <a:pPr algn="just"/>
            <a:endParaRPr lang="es-ES" dirty="0" smtClean="0">
              <a:effectLst/>
            </a:endParaRPr>
          </a:p>
          <a:p>
            <a:pPr algn="just"/>
            <a:r>
              <a:rPr lang="es-ES" b="1" i="1" dirty="0" smtClean="0">
                <a:effectLst/>
              </a:rPr>
              <a:t>¿Por qué?</a:t>
            </a:r>
            <a:r>
              <a:rPr lang="es-ES" dirty="0" smtClean="0">
                <a:effectLst/>
              </a:rPr>
              <a:t> - La correa del alternador se ha roto. (Tercer ¿Por qué?)</a:t>
            </a:r>
          </a:p>
          <a:p>
            <a:pPr algn="just"/>
            <a:endParaRPr lang="es-ES" dirty="0" smtClean="0">
              <a:effectLst/>
            </a:endParaRPr>
          </a:p>
          <a:p>
            <a:pPr algn="just"/>
            <a:r>
              <a:rPr lang="es-ES" b="1" i="1" dirty="0" smtClean="0">
                <a:effectLst/>
              </a:rPr>
              <a:t>¿Por qué?</a:t>
            </a:r>
            <a:r>
              <a:rPr lang="es-ES" dirty="0" smtClean="0">
                <a:effectLst/>
              </a:rPr>
              <a:t> - La correa del alternador fue mucho más allá de su vida de servicio útil (Cuarto ¿Por qué?)</a:t>
            </a:r>
          </a:p>
          <a:p>
            <a:pPr algn="just"/>
            <a:endParaRPr lang="es-ES" dirty="0" smtClean="0">
              <a:effectLst/>
            </a:endParaRPr>
          </a:p>
          <a:p>
            <a:pPr algn="just"/>
            <a:r>
              <a:rPr lang="es-ES" b="1" i="1" dirty="0" smtClean="0">
                <a:effectLst/>
              </a:rPr>
              <a:t>¿Por qué?</a:t>
            </a:r>
            <a:r>
              <a:rPr lang="es-ES" dirty="0" smtClean="0">
                <a:effectLst/>
              </a:rPr>
              <a:t> - Al vehículo no se le da mantenimiento de acuerdo programa de servicio recomendado. (Quinto ¿Por qué?, una de las causas)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7427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Herramientas para determinar la causa raíz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oblemas&amp;quot;&quot;/&gt;&lt;property id=&quot;20307&quot; value=&quot;262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 - &amp;quot;Herramientas de detección de causa raíz &amp;#x0D;&amp;#x0A;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Lluvia de ideas &amp;quot;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4&quot;/&gt;&lt;/object&gt;&lt;object type=&quot;3&quot; unique_id=&quot;10011&quot;&gt;&lt;property id=&quot;20148&quot; value=&quot;5&quot;/&gt;&lt;property id=&quot;20300&quot; value=&quot;Slide 8 - &amp;quot;Los 5 ¿Por qué?&amp;quot;&quot;/&gt;&lt;property id=&quot;20307&quot; value=&quot;265&quot;/&gt;&lt;/object&gt;&lt;object type=&quot;3&quot; unique_id=&quot;10012&quot;&gt;&lt;property id=&quot;20148&quot; value=&quot;5&quot;/&gt;&lt;property id=&quot;20300&quot; value=&quot;Slide 9 - &amp;quot;Ejemplo 5 ¿Por qué?&amp;quot;&quot;/&gt;&lt;property id=&quot;20307&quot; value=&quot;266&quot;/&gt;&lt;/object&gt;&lt;object type=&quot;3&quot; unique_id=&quot;10013&quot;&gt;&lt;property id=&quot;20148&quot; value=&quot;5&quot;/&gt;&lt;property id=&quot;20300&quot; value=&quot;Slide 10 - &amp;quot;Diagrama de Ishikawa (diagrama de pescado)&amp;quot;&quot;/&gt;&lt;property id=&quot;20307&quot; value=&quot;267&quot;/&gt;&lt;/object&gt;&lt;object type=&quot;3&quot; unique_id=&quot;10014&quot;&gt;&lt;property id=&quot;20148&quot; value=&quot;5&quot;/&gt;&lt;property id=&quot;20300&quot; value=&quot;Slide 11&quot;/&gt;&lt;property id=&quot;20307&quot; value=&quot;269&quot;/&gt;&lt;/object&gt;&lt;object type=&quot;3&quot; unique_id=&quot;10015&quot;&gt;&lt;property id=&quot;20148&quot; value=&quot;5&quot;/&gt;&lt;property id=&quot;20300&quot; value=&quot;Slide 12 - &amp;quot;¿Cómo se utiliza?&amp;#x0D;&amp;#x0A;&amp;quot;&quot;/&gt;&lt;property id=&quot;20307&quot; value=&quot;268&quot;/&gt;&lt;/object&gt;&lt;object type=&quot;3&quot; unique_id=&quot;10016&quot;&gt;&lt;property id=&quot;20148&quot; value=&quot;5&quot;/&gt;&lt;property id=&quot;20300&quot; value=&quot;Slide 13&quot;/&gt;&lt;property id=&quot;20307&quot; value=&quot;270&quot;/&gt;&lt;/object&gt;&lt;object type=&quot;3&quot; unique_id=&quot;10017&quot;&gt;&lt;property id=&quot;20148&quot; value=&quot;5&quot;/&gt;&lt;property id=&quot;20300&quot; value=&quot;Slide 14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510</Words>
  <Application>Microsoft Office PowerPoint</Application>
  <PresentationFormat>Presentación en pantalla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Herramientas para determinar la causa raíz </vt:lpstr>
      <vt:lpstr>Problemas</vt:lpstr>
      <vt:lpstr>Presentación de PowerPoint</vt:lpstr>
      <vt:lpstr>Presentación de PowerPoint</vt:lpstr>
      <vt:lpstr>Herramientas de detección de causa raíz  </vt:lpstr>
      <vt:lpstr>Lluvia de ideas </vt:lpstr>
      <vt:lpstr>Presentación de PowerPoint</vt:lpstr>
      <vt:lpstr>Los 5 ¿Por qué?</vt:lpstr>
      <vt:lpstr>Ejemplo 5 ¿Por qué?</vt:lpstr>
      <vt:lpstr>Diagrama de Ishikawa (diagrama de pescado)</vt:lpstr>
      <vt:lpstr>Presentación de PowerPoint</vt:lpstr>
      <vt:lpstr>¿Cómo se utiliza?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Herramientas para determinar la causa raíz</dc:title>
  <dc:creator>Esmeralda Bojórquez</dc:creator>
  <cp:lastModifiedBy>Beto</cp:lastModifiedBy>
  <cp:revision>29</cp:revision>
  <dcterms:created xsi:type="dcterms:W3CDTF">2016-10-21T02:17:24Z</dcterms:created>
  <dcterms:modified xsi:type="dcterms:W3CDTF">2017-09-09T23:09:57Z</dcterms:modified>
</cp:coreProperties>
</file>